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4"/>
  </p:sldMasterIdLst>
  <p:notesMasterIdLst>
    <p:notesMasterId r:id="rId15"/>
  </p:notesMasterIdLst>
  <p:sldIdLst>
    <p:sldId id="256" r:id="rId5"/>
    <p:sldId id="258" r:id="rId6"/>
    <p:sldId id="257" r:id="rId7"/>
    <p:sldId id="718" r:id="rId8"/>
    <p:sldId id="267" r:id="rId9"/>
    <p:sldId id="271" r:id="rId10"/>
    <p:sldId id="262" r:id="rId11"/>
    <p:sldId id="268" r:id="rId12"/>
    <p:sldId id="274" r:id="rId13"/>
    <p:sldId id="717" r:id="rId14"/>
  </p:sldIdLst>
  <p:sldSz cx="12192000" cy="6858000"/>
  <p:notesSz cx="7104063" cy="10234613"/>
  <p:custDataLst>
    <p:tags r:id="rId16"/>
  </p:custDataLst>
  <p:defaultTextStyle>
    <a:defPPr>
      <a:defRPr lang="en-US"/>
    </a:defPPr>
    <a:lvl1pPr marL="177800" indent="-177800" algn="l" defTabSz="711200" rtl="0" eaLnBrk="1" latinLnBrk="0" hangingPunct="1">
      <a:spcBef>
        <a:spcPts val="1200"/>
      </a:spcBef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711200" rtl="0" eaLnBrk="1" latinLnBrk="0" hangingPunct="1">
      <a:spcBef>
        <a:spcPts val="600"/>
      </a:spcBef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533400" indent="-177800" algn="l" defTabSz="711200" rtl="0" eaLnBrk="1" latinLnBrk="0" hangingPunct="1">
      <a:spcBef>
        <a:spcPts val="600"/>
      </a:spcBef>
      <a:buChar char="&gt;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711200" indent="-177800" algn="l" defTabSz="711200" rtl="0" eaLnBrk="1" latinLnBrk="0" hangingPunct="1">
      <a:spcBef>
        <a:spcPts val="600"/>
      </a:spcBef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889000" indent="-177800" algn="l" defTabSz="711200" rtl="0" eaLnBrk="1" latinLnBrk="0" hangingPunct="1">
      <a:spcBef>
        <a:spcPts val="600"/>
      </a:spcBef>
      <a:buChar char="&gt;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0668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12446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14224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16002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9D7B26C5-4107-4FEC-AEDC-1716B250A1EF}" styleName="Light Style 1">
    <a:wholeTbl>
      <a:tcTxStyle>
        <a:fontRef idx="minor">
          <a:prstClr val="black"/>
        </a:fontRef>
        <a:srgbClr val="080808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9525" cmpd="sng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>
              <a:noFill/>
            </a:ln>
          </a:top>
          <a:bottom>
            <a:ln>
              <a:noFill/>
            </a:ln>
          </a:bottom>
        </a:tcBdr>
        <a:fill>
          <a:solidFill>
            <a:srgbClr val="D6D6D6"/>
          </a:solidFill>
        </a:fill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firstCol>
      <a:tcTxStyle b="on"/>
      <a:tcStyle>
        <a:tcBdr/>
      </a:tcStyle>
    </a:firstCol>
    <a:lastRow>
      <a:tcTxStyle b="on">
        <a:fontRef idx="minor">
          <a:prstClr val="black"/>
        </a:fontRef>
        <a:srgbClr val="FFFFFF"/>
      </a:tcTxStyle>
      <a:tcStyle>
        <a:tcBdr>
          <a:top>
            <a:ln w="19050" cmpd="sng">
              <a:solidFill>
                <a:srgbClr val="FFFFFF"/>
              </a:solidFill>
            </a:ln>
          </a:top>
        </a:tcBdr>
        <a:fill>
          <a:solidFill>
            <a:srgbClr val="002458"/>
          </a:solidFill>
        </a:fill>
      </a:tcStyle>
    </a:lastRow>
    <a:firstRow>
      <a:tcTxStyle b="on">
        <a:fontRef idx="minor">
          <a:prstClr val="black"/>
        </a:fontRef>
        <a:srgbClr val="002458"/>
      </a:tcTxStyle>
      <a:tcStyle>
        <a:tcBdr>
          <a:bottom>
            <a:ln w="19050" cmpd="sng">
              <a:solidFill>
                <a:srgbClr val="000000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64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36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AU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AU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2600" y="1279525"/>
            <a:ext cx="613886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>
              <a:uFillTx/>
            </a:endParaRPr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AU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00000000-1234-1234-1234-123412341234}" type="slidenum">
              <a:rPr lang="en-AU" sz="13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‹#›</a:t>
            </a:fld>
            <a:endParaRPr lang="en-AU" sz="13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6E8F6-7CDE-4FA3-B1FE-3C1CD576F9B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10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7;p13">
            <a:extLst>
              <a:ext uri="{FF2B5EF4-FFF2-40B4-BE49-F238E27FC236}">
                <a16:creationId xmlns:a16="http://schemas.microsoft.com/office/drawing/2014/main" id="{3BE8D2F8-0E04-4D23-9577-D853CE8DC5C2}"/>
              </a:ext>
            </a:extLst>
          </p:cNvPr>
          <p:cNvSpPr>
            <a:spLocks/>
          </p:cNvSpPr>
          <p:nvPr userDrawn="1"/>
        </p:nvSpPr>
        <p:spPr>
          <a:xfrm>
            <a:off x="0" y="2438400"/>
            <a:ext cx="12192000" cy="3897561"/>
          </a:xfrm>
          <a:prstGeom prst="rect">
            <a:avLst/>
          </a:pr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29B3C-AAD9-44E2-AF4A-918173D64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645" y="3023991"/>
            <a:ext cx="7701254" cy="1281679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79107-4059-48DD-81D9-567813DE6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6644" y="4386671"/>
            <a:ext cx="770125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21" name="Google Shape;27;p13">
            <a:extLst>
              <a:ext uri="{FF2B5EF4-FFF2-40B4-BE49-F238E27FC236}">
                <a16:creationId xmlns:a16="http://schemas.microsoft.com/office/drawing/2014/main" id="{B6A07E7D-9E49-4E8D-926F-1C3C9E61D0C7}"/>
              </a:ext>
            </a:extLst>
          </p:cNvPr>
          <p:cNvPicPr preferRelativeResize="0"/>
          <p:nvPr userDrawn="1"/>
        </p:nvPicPr>
        <p:blipFill rotWithShape="1">
          <a:blip r:embed="rId3"/>
          <a:srcRect/>
          <a:stretch/>
        </p:blipFill>
        <p:spPr>
          <a:xfrm>
            <a:off x="7544121" y="532329"/>
            <a:ext cx="3952461" cy="12964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EAB002-D81E-446A-905E-368E8DB6C008}"/>
              </a:ext>
            </a:extLst>
          </p:cNvPr>
          <p:cNvSpPr/>
          <p:nvPr userDrawn="1"/>
        </p:nvSpPr>
        <p:spPr>
          <a:xfrm>
            <a:off x="0" y="6335961"/>
            <a:ext cx="12192000" cy="52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1" name="Google Shape;26;p13">
            <a:extLst>
              <a:ext uri="{FF2B5EF4-FFF2-40B4-BE49-F238E27FC236}">
                <a16:creationId xmlns:a16="http://schemas.microsoft.com/office/drawing/2014/main" id="{AB1F9330-92A2-4CBA-BFD2-968A213038AA}"/>
              </a:ext>
            </a:extLst>
          </p:cNvPr>
          <p:cNvPicPr preferRelativeResize="0"/>
          <p:nvPr userDrawn="1"/>
        </p:nvPicPr>
        <p:blipFill rotWithShape="1">
          <a:blip r:embed="rId4">
            <a:alphaModFix amt="10000"/>
          </a:blip>
          <a:srcRect l="8146" t="43417" b="2"/>
          <a:stretch/>
        </p:blipFill>
        <p:spPr>
          <a:xfrm>
            <a:off x="-5855" y="-8571"/>
            <a:ext cx="3881169" cy="23903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36F2E17-EB0E-42D9-AB2D-AB940214860C}"/>
              </a:ext>
            </a:extLst>
          </p:cNvPr>
          <p:cNvGrpSpPr/>
          <p:nvPr userDrawn="1"/>
        </p:nvGrpSpPr>
        <p:grpSpPr>
          <a:xfrm>
            <a:off x="896645" y="6456451"/>
            <a:ext cx="1391319" cy="307777"/>
            <a:chOff x="719403" y="6464167"/>
            <a:chExt cx="1391319" cy="30777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E4301C-751B-466C-8AF6-17873FEB9622}"/>
                </a:ext>
              </a:extLst>
            </p:cNvPr>
            <p:cNvSpPr txBox="1"/>
            <p:nvPr/>
          </p:nvSpPr>
          <p:spPr>
            <a:xfrm>
              <a:off x="951430" y="6464167"/>
              <a:ext cx="1159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indent="0" algn="l">
                <a:spcBef>
                  <a:spcPts val="0"/>
                </a:spcBef>
                <a:buNone/>
              </a:pPr>
              <a:r>
                <a:rPr lang="en-US" sz="1400" dirty="0">
                  <a:solidFill>
                    <a:schemeClr val="tx2"/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arcblue.com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BABB4A1-2F7E-4448-802A-F67DF9A16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19403" y="6514127"/>
              <a:ext cx="196772" cy="19677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0E4FEE-A96C-46D4-A728-C20EE6AAEC6C}"/>
              </a:ext>
            </a:extLst>
          </p:cNvPr>
          <p:cNvGrpSpPr/>
          <p:nvPr userDrawn="1"/>
        </p:nvGrpSpPr>
        <p:grpSpPr>
          <a:xfrm>
            <a:off x="4980212" y="6445413"/>
            <a:ext cx="1905693" cy="307777"/>
            <a:chOff x="5023170" y="6464167"/>
            <a:chExt cx="1905693" cy="30777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4C715F6-AF5E-4E8F-925A-720A5A20701F}"/>
                </a:ext>
              </a:extLst>
            </p:cNvPr>
            <p:cNvSpPr txBox="1"/>
            <p:nvPr/>
          </p:nvSpPr>
          <p:spPr>
            <a:xfrm>
              <a:off x="5248595" y="6464167"/>
              <a:ext cx="16802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indent="0" algn="l">
                <a:spcBef>
                  <a:spcPts val="0"/>
                </a:spcBef>
                <a:buNone/>
              </a:pPr>
              <a:r>
                <a:rPr lang="en-US" sz="1400" dirty="0">
                  <a:solidFill>
                    <a:schemeClr val="tx2"/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info@arcblue.com</a:t>
              </a: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6D52B50A-3D35-4688-A70E-57C327FFC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023170" y="6539083"/>
              <a:ext cx="212725" cy="17181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DFCB5B-327E-4A83-85F2-ED90F1A8EF13}"/>
              </a:ext>
            </a:extLst>
          </p:cNvPr>
          <p:cNvGrpSpPr/>
          <p:nvPr userDrawn="1"/>
        </p:nvGrpSpPr>
        <p:grpSpPr>
          <a:xfrm>
            <a:off x="9517239" y="6456451"/>
            <a:ext cx="1954597" cy="307777"/>
            <a:chOff x="9960027" y="6471861"/>
            <a:chExt cx="1954597" cy="30777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27D578B-0FFB-43D2-9B9B-E53365FD14B6}"/>
                </a:ext>
              </a:extLst>
            </p:cNvPr>
            <p:cNvSpPr txBox="1"/>
            <p:nvPr/>
          </p:nvSpPr>
          <p:spPr>
            <a:xfrm>
              <a:off x="10162221" y="6471861"/>
              <a:ext cx="17524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indent="0" algn="l">
                <a:spcBef>
                  <a:spcPts val="0"/>
                </a:spcBef>
                <a:buNone/>
              </a:pPr>
              <a:r>
                <a:rPr lang="en-US" sz="1400" dirty="0">
                  <a:solidFill>
                    <a:schemeClr val="tx2"/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+ 61 (3) 8400 4220</a:t>
              </a: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8B367F79-75B0-432E-9960-0D7E45AB6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960027" y="6515973"/>
              <a:ext cx="202194" cy="202194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78193AF-7D52-488E-B1E4-B9B8889BC25E}"/>
              </a:ext>
            </a:extLst>
          </p:cNvPr>
          <p:cNvSpPr txBox="1"/>
          <p:nvPr userDrawn="1"/>
        </p:nvSpPr>
        <p:spPr>
          <a:xfrm>
            <a:off x="908695" y="6109020"/>
            <a:ext cx="85558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800" i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ArcBlue  ©  </a:t>
            </a:r>
            <a:r>
              <a:rPr lang="en-AU" sz="800" dirty="0">
                <a:solidFill>
                  <a:schemeClr val="bg1"/>
                </a:solidFill>
                <a:latin typeface="+mn-lt"/>
              </a:rPr>
              <a:t>This information is confidential and was prepared by ArcBlue solely for the use of our client; it is not to be relied on by any 3rd party without ArcBlue's prior written consent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592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54B44-6D7D-4298-A681-EF9BA6145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cxnSp>
        <p:nvCxnSpPr>
          <p:cNvPr id="6" name="TitleSeparatorLine">
            <a:extLst>
              <a:ext uri="{FF2B5EF4-FFF2-40B4-BE49-F238E27FC236}">
                <a16:creationId xmlns:a16="http://schemas.microsoft.com/office/drawing/2014/main" id="{A03A112D-AD46-42AA-9913-FB6831A94D5E}"/>
              </a:ext>
            </a:extLst>
          </p:cNvPr>
          <p:cNvCxnSpPr/>
          <p:nvPr userDrawn="1"/>
        </p:nvCxnSpPr>
        <p:spPr>
          <a:xfrm>
            <a:off x="0" y="873125"/>
            <a:ext cx="11857037" cy="0"/>
          </a:xfrm>
          <a:prstGeom prst="line">
            <a:avLst/>
          </a:prstGeom>
          <a:ln w="19050" cap="flat">
            <a:solidFill>
              <a:schemeClr val="accent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7853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;p13">
            <a:extLst>
              <a:ext uri="{FF2B5EF4-FFF2-40B4-BE49-F238E27FC236}">
                <a16:creationId xmlns:a16="http://schemas.microsoft.com/office/drawing/2014/main" id="{6F263C90-8D19-4307-AA8E-5D61679894E2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4851400"/>
          </a:xfrm>
          <a:prstGeom prst="rect">
            <a:avLst/>
          </a:prstGeom>
          <a:gradFill>
            <a:gsLst>
              <a:gs pos="0">
                <a:schemeClr val="tx2"/>
              </a:gs>
              <a:gs pos="50000">
                <a:schemeClr val="tx2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29B3C-AAD9-44E2-AF4A-918173D64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201" y="5187848"/>
            <a:ext cx="9144000" cy="1398895"/>
          </a:xfrm>
        </p:spPr>
        <p:txBody>
          <a:bodyPr anchor="t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3" name="Google Shape;44;p16">
            <a:extLst>
              <a:ext uri="{FF2B5EF4-FFF2-40B4-BE49-F238E27FC236}">
                <a16:creationId xmlns:a16="http://schemas.microsoft.com/office/drawing/2014/main" id="{6CC95F2C-C460-4CF8-8949-DF2CBE2C7975}"/>
              </a:ext>
            </a:extLst>
          </p:cNvPr>
          <p:cNvPicPr preferRelativeResize="0"/>
          <p:nvPr userDrawn="1"/>
        </p:nvPicPr>
        <p:blipFill rotWithShape="1">
          <a:blip r:embed="rId3"/>
          <a:srcRect l="49692"/>
          <a:stretch/>
        </p:blipFill>
        <p:spPr>
          <a:xfrm>
            <a:off x="-10821" y="1670151"/>
            <a:ext cx="1772717" cy="351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9;p17">
            <a:extLst>
              <a:ext uri="{FF2B5EF4-FFF2-40B4-BE49-F238E27FC236}">
                <a16:creationId xmlns:a16="http://schemas.microsoft.com/office/drawing/2014/main" id="{C8962D91-BACA-450C-ABD3-DF5AD4AF061E}"/>
              </a:ext>
            </a:extLst>
          </p:cNvPr>
          <p:cNvPicPr preferRelativeResize="0"/>
          <p:nvPr userDrawn="1"/>
        </p:nvPicPr>
        <p:blipFill rotWithShape="1">
          <a:blip r:embed="rId4"/>
          <a:srcRect/>
          <a:stretch/>
        </p:blipFill>
        <p:spPr>
          <a:xfrm>
            <a:off x="9816201" y="271257"/>
            <a:ext cx="2073627" cy="68015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15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46303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fficeCode">
            <a:extLst>
              <a:ext uri="{FF2B5EF4-FFF2-40B4-BE49-F238E27FC236}">
                <a16:creationId xmlns:a16="http://schemas.microsoft.com/office/drawing/2014/main" id="{52766DDE-4921-47D3-A343-A4E6C3378A57}"/>
              </a:ext>
            </a:extLst>
          </p:cNvPr>
          <p:cNvSpPr txBox="1"/>
          <p:nvPr userDrawn="1"/>
        </p:nvSpPr>
        <p:spPr bwMode="gray">
          <a:xfrm>
            <a:off x="11741191" y="6377146"/>
            <a:ext cx="27252" cy="153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 defTabSz="711200" rtl="0" eaLnBrk="1" latinLnBrk="0" hangingPunct="1">
              <a:spcBef>
                <a:spcPts val="1200"/>
              </a:spcBef>
              <a:buNone/>
            </a:pPr>
            <a:r>
              <a:rPr lang="en-US" sz="100" dirty="0">
                <a:latin typeface="+mn-lt"/>
              </a:rPr>
              <a:t>ARC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704D50-844F-43DE-807E-2800F00E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7" y="1"/>
            <a:ext cx="11481786" cy="798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D0A16-A765-4545-B56A-425D0AFE9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107" y="1205593"/>
            <a:ext cx="114817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8" name="FooterSeparatorLine">
            <a:extLst>
              <a:ext uri="{FF2B5EF4-FFF2-40B4-BE49-F238E27FC236}">
                <a16:creationId xmlns:a16="http://schemas.microsoft.com/office/drawing/2014/main" id="{4D9C3C5C-1181-4599-9F68-9DFC56AC363A}"/>
              </a:ext>
            </a:extLst>
          </p:cNvPr>
          <p:cNvCxnSpPr>
            <a:cxnSpLocks/>
          </p:cNvCxnSpPr>
          <p:nvPr userDrawn="1"/>
        </p:nvCxnSpPr>
        <p:spPr>
          <a:xfrm>
            <a:off x="0" y="6598800"/>
            <a:ext cx="11372295" cy="0"/>
          </a:xfrm>
          <a:prstGeom prst="line">
            <a:avLst/>
          </a:prstGeom>
          <a:ln w="9525" cap="flat">
            <a:solidFill>
              <a:schemeClr val="bg2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14A8BF0-011B-4C66-8A25-337684F6C960}"/>
              </a:ext>
            </a:extLst>
          </p:cNvPr>
          <p:cNvSpPr txBox="1"/>
          <p:nvPr userDrawn="1"/>
        </p:nvSpPr>
        <p:spPr>
          <a:xfrm>
            <a:off x="240285" y="6622631"/>
            <a:ext cx="85558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800" i="0" dirty="0">
                <a:solidFill>
                  <a:schemeClr val="bg1">
                    <a:lumMod val="6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ArcBlue  ©  </a:t>
            </a:r>
            <a:r>
              <a:rPr lang="en-AU" sz="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information is confidential and was prepared by ArcBlue solely for the use of our client; it is not to be relied on by any 3rd party without ArcBlue's prior written consent</a:t>
            </a: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21B7DD00-1D1F-45B5-9756-D1888E522A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8758" y="6335531"/>
            <a:ext cx="372957" cy="372893"/>
          </a:xfrm>
          <a:prstGeom prst="rect">
            <a:avLst/>
          </a:prstGeom>
        </p:spPr>
      </p:pic>
      <p:sp>
        <p:nvSpPr>
          <p:cNvPr id="4" name="BtfpConfiguration" hidden="1">
            <a:extLst>
              <a:ext uri="{FF2B5EF4-FFF2-40B4-BE49-F238E27FC236}">
                <a16:creationId xmlns:a16="http://schemas.microsoft.com/office/drawing/2014/main" id="{7644EBCC-4EE8-4C9D-A641-7355214D506E}"/>
              </a:ext>
            </a:extLst>
          </p:cNvPr>
          <p:cNvSpPr txBox="1"/>
          <p:nvPr userDrawn="1"/>
        </p:nvSpPr>
        <p:spPr bwMode="gray">
          <a:xfrm>
            <a:off x="0" y="0"/>
            <a:ext cx="89715833" cy="88092"/>
          </a:xfrm>
          <a:prstGeom prst="rect">
            <a:avLst/>
          </a:prstGeom>
          <a:noFill/>
        </p:spPr>
        <p:txBody>
          <a:bodyPr vert="horz" wrap="none" lIns="36000" tIns="36000" rIns="36000" bIns="36000" rtlCol="0">
            <a:spAutoFit/>
          </a:bodyPr>
          <a:lstStyle/>
          <a:p>
            <a:pPr marL="0" indent="0" algn="l" defTabSz="711200" rtl="0" eaLnBrk="1" latinLnBrk="0" hangingPunct="1">
              <a:spcBef>
                <a:spcPts val="1200"/>
              </a:spcBef>
              <a:buNone/>
            </a:pPr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&lt;BTFP&gt;&lt;!-- BTFPCONFIGURATION:3C627466703E0D0A20203C212D2D204372656174656420627920414D45522043726561746976652053657276696365735F4F66666963653A20424F535F323941707232325F434F52453B20417070726F766564206279204C6567616C20746F20757365204261696E2773206E616D6520696E2070726573656E746174696F6E732E204D756C7469706C652074656D706C61746573206372656174656420666F72206561636820726567696F6E2E20417070726F76656420746F20757365206E6F6E7374616E64617264206E616D696E6720636F6E76656E74696F6E2E204E6F6E626C61636B20666F6E7420636F6C6F7220696E207573652E204469766964657220736C696465207573656420696E20706C616365206F66204C504C206C61796F75742E2020202020202020496E737472756374696F6E7320666F7220746865203C74656D706C6174653E207461673A4B656570202276657273696F6E2220616E6420227479706522206F7074696F6E7320756E6368616E6765642E53657420226E616D6522206F7074696F6E20746F2074686520636C69656E74206E616D6520746861742073686F756C6420617070656172206F6E2074686520636C69656E7420636F6C6F722073656374696F6E2E2053657420227061676553697A652220746F207468652070617065722073697A6520796F75206172652073657474696E67207468697320736C696465206D6173746572207570206F6E2E2056616C69642076616C756573206172653A20227769646573637265656E222028776869636820657175616C732031363A39292C2022345F33222C202261342220616E6420226C6574746572222E204F627365727665206361706974616C697A6174696F6E21202D2D3E0D0A20203C74656D706C6174652076657273696F6E3D22322E332E342220747970653D22756E6272616E64656422206E616D653D2241425F41555322207061676553697A653D227769646573637265656E223E0D0A202020203C212D2D20496E737472756374696F6E7320666F72203C73657474696E67733E207461673A496E2065616368207375622D74616720736574207468652068657820636F6465206F66207468652052474220636F6C6F7220796F75207769736820746F2075736520666F7220746865207374616E6461726420656C656D656E7473207768656E2074686579206172652063726561746564206F6E207468697320736C696465206D61737465722E4966207468652076616C7565206973206D697373696E67206F7220696E76616C69642C2064656661756C7420636F6C6F72732077696C6C20626520757365642E202D2D3E0D0A202020203C73657474696E67733E0D0A2020202020203C72756E6E696E674167656E64614261636B436F6C6F724C6566743E233333333333333C2F72756E6E696E674167656E64614261636B436F6C6F724C6566743E0D0A2020202020203C72756E6E696E674167656E64614261636B436F6C6F7252696768743E233543354335433C2F72756E6E696E674167656E64614261636B436F6C6F7252696768743E0D0A2020202020203C72756E6E696E674167656E646154657874436F6C6F724C6566743E234646464646463C2F72756E6E696E674167656E646154657874436F6C6F724C6566743E0D0A2020202020203C72756E6E696E674167656E646154657874436F6C6F7252696768743E234646464646463C2F72756E6E696E674167656E646154657874436F6C6F7252696768743E0D0A2020202020203C636F6C756D6E4865616465724C696E65436F6C6F723E233038303830383C2F636F6C756D6E4865616465724C696E65436F6C6F723E0D0A2020202020203C636F6C756D6E48656164657254657874436F6C6F723E233038303830383C2F636F6C756D6E48656164657254657874436F6C6F723E0D0A2020202020203C726F774865616465724C696E65436F6C6F723E233038303830383C2F726F774865616465724C696E65436F6C6F723E0D0A2020202020203C726F7748656164657254657874436F6C6F723E233038303830383C2F726F7748656164657254657874436F6C6F723E0D0A2020202020203C636F6E636C7573696F6E4172726F774C696E65436F6C6F723E233030323435383C2F636F6E636C7573696F6E4172726F774C696E65436F6C6F723E0D0A2020202020203C636F6E636C7573696F6E4172726F7754657874436F6C6F723E233030323435383C2F636F6E636C7573696F6E4172726F7754657874436F6C6F723E0D0A2020202020203C70657263656E74616765436972636C6546756C6C436972636C65436F6C6F723E234537453645363C2F70657263656E74616765436972636C6546756C6C436972636C65436F6C6F723E0D0A2020202020203C70657263656E74616765436972636C6554657874486967686C69676874436F6C6F723E233030323435383C2F70657263656E74616765436972636C6554657874486967686C69676874436F6C6F723E0D0A2020202020203C737461747573537469636B6572436F6C6F723E233038303830383C2F737461747573537469636B6572436F6C6F723E0D0A2020202020203C63616C6C6F75744261636B436F6C6F723E234646464646463C2F63616C6C6F75744261636B436F6C6F723E0D0A2020202020203C63616C6C6F7574546578744C696E65436F6C6F723E233543354335433C2F63616C6C6F7574546578744C696E65436F6C6F723E0D0A2020202020203C6E756D626572427562626C654261636B436F6C6F723E234646464646463C2F6E756D626572427562626C654261636B436F6C6F723E0D0A2020202020203C6E756D626572427562626C65546578744C696E65436F6C6F723E233030323435383C2F6E756D626572427562626C65546578744C696E65436F6C6F723E0D0A2020202020203C76616C7565436861696E546578744C696E65436F6C6F723E233543354335433C2F76616C7565436861696E546578744C696E65436F6C6F723E0D0A2020202020203C6167656E6461486967686C69676874436F6C6F723E233030323435383C2F6167656E6461486967686C69676874436F6C6F723E0D0A2020202020203C73657175656E63654172726F7746696C6C436F6C6F723E233030323435383C2F73657175656E63654172726F7746696C6C436F6C6F723E0D0A2020202020203C212D2D20546865203C7461626C65416363656E744E756D6265723E20646566696E6573207768696368207461626C65206C61796F75742066726F6D2074686520224C69676874205374796C6520312220726F772073686F756C64206265206170706C69656420666F72206E65776C792063726561746564207461626C65732E2056616C69642076616C7565732061726520302C20312C20322C20332C20342C20352C20616E642036202D20726570726573656E74696E6720746865206C61796F757473206F6E20746865205461626C65204C61796F7574732064726F702D646F776E2066726F6D206C65667420746F2072696768742E2054686520686967686C6967687420636F6C6F7273207573656420696E2074686F7365207461626C65206C61796F757473206C696E6B20746F20746865205468656D6520636F6C6F722070616C657474652C20746865792063616E6E6F742062652073706563696669656420686572652E202D2D3E0D0A2020202020203C7461626C65416363656E744E756D6265723E303C2F7461626C65416363656E744E756D6265723E0D0A2020202020203C212D2D20546865203C6E6F746573466F6E7453697A653E207461672064657465726D696E6573207768617420666F6E742073697A652073686F756C64206265206170706C69656420746F206E65776C792063726561746564206E6F7465732F736F7572636520626F7865732E2056616C69642076616C7565732061726520696E7465676572206E756D626572732E20496620746865206F7074696F6E206973206E6F742070726573656E74206F72206E6F742076616C69642C207468652064656661756C7420697320757365642E202D2D3E0D0A2020202020203C6E6F746573466F6E7453697A653E383C2F6E6F746573466F6E7453697A653E0D0A2020202020203C6E6F74657354657874436F6C6F723E233038303830383C2F6E6F74657354657874436F6C6F723E0D0A2020202020203C212D2D20546865203C737461747573537469636B657252756E6E696E674167656E6461466F6E7453697A653E207461672064657465726D696E6573207768617420666F6E742073697A652073686F756C64206265206170706C69656420746F206E65776C7920637265617465642073746174757320737469636B65727320616E642072756E6E696E67206167656E6461732E2056616C69642076616C7565732061726520696E7465676572206E756D626572732E20496620746865206F7074696F6E206973206E6F742070726573656E74206F72206E6F742076616C69642C207468652064656661756C7420697320757365642E202D2D3E0D0A2020202020203C737461747573537469636B657252756E6E696E674167656E6461466F6E7453697A653E31323C2F737461747573537469636B657252756E6E696E674167656E6461466F6E7453697A653E0D0A2020202020203C212D2D20546865203C636F6C756D6E53706163696E673E207461672064657465726D696E657320746865207769647468206F66207468652073706163696E67206265747765656E20636F6C756D6E7320696E2070742E56616C69642076616C7565732061726520696E7465676572206E756D626572732C206D696E2E2032382C206D61782E20383520287E312D33636D292E20496620746865206F7074696F6E206973206E6F742070726573656E74206F72206E6F742076616C69642C207468652064656661756C7420697320757365642E202D2D3E0D0A2020202020203C636F6C756D6E53706163696E673E34323C2F636F6C756D6E53706163696E673E0D0A202020203C2F73657474696E67733E0D0A202020203C212D2D20496E737472756374696F6E7320666F72203C636F6C6F72733E207461673A55736520616E79206E756D626572206F66203C636F6C6F723E2E2E2E3C2F636F6C6F723E206C696E65732E2045616368206C696E652063726561746573206120636C69656E7420636F6C6F72206F6E2074686520636C69656E7420636F6C6F722070616C6574746520696E20746865206F7264657220746865792061707065617220686572652E54686520636C69656E7420636F6C6F722068657820636F646520676F6573206265747765656E20746865203C636F6C6F723E20616E64203C2F636F6C6F723E20746167732E546865203C636F6C6F723E20746167206D6179206861766520746865206F7074696F6E2022636F6E7472617374696E6754657874436F6C6F72222E2049662069742069732073657420746F20612076616C6964205247422068657820636F6465207468656E207468617420636F6C6F722077696C6C206265207573656420666F722074657874206966207468652075736572206170706C6965732074686520636C69656E7420636F6C6F7220746F2066696C6C20612073686170652E2048656E63652C20636F6E7472617374696E6754657874436F6C6F7220757375616C6C79206973207768697465202823464646464646292C20626C61636B20282330303030303029206F7220616E6F74686572206461726B20636F6C6F722E202D2D3E0D0A202020203C636F6C6F72733E0D0A2020202020203C636F6C6F7220636F6E7472617374696E6754657874436F6C6F723D2223464646464646223E233030323435383C2F636F6C6F723E0D0A2020202020203C636F6C6F7220636F6E7472617374696E6754657874436F6C6F723D2223464646464646223E233235364242343C2F636F6C6F723E0D0A2020202020203C636F6C6F7220636F6E7472617374696E6754657874436F6C6F723D2223464646464646223E233030414141363C2F636F6C6F723E0D0A2020202020203C636F6C6F7220636F6E7472617374696E6754657874436F6C6F723D2223464646464646223E233543354335433C2F636F6C6F723E0D0A2020202020203C636F6C6F7220636F6E7472617374696E6754657874436F6C6F723D2223464646464646223E233333333333333C2F636F6C6F723E0D0A2020202020203C636F6C6F7220636F6E7472617374696E6754657874436F6C6F723D2223464646464646223E234343303030303C2F636F6C6F723E0D0A2020202020203C636F6C6F7220636F6E7472617374696E6754657874436F6C6F723D2223303030303030223E234435453646463C2F636F6C6F723E0D0A2020202020203C636F6C6F7220636F6E7472617374696E6754657874436F6C6F723D2223303030303030223E234345453146353C2F636F6C6F723E0D0A2020202020203C636F6C6F7220636F6E7472617374696E6754657874436F6C6F723D2223303030303030223E234242464646443C2F636F6C6F723E0D0A2020202020203C636F6C6F7220636F6E7472617374696E6754657874436F6C6F723D2223303030303030223E234445444544453C2F636F6C6F723E0D0A2020202020203C636F6C6F7220636F6E7472617374696E6754657874436F6C6F723D2223303030303030223E234436443644363C2F636F6C6F723E0D0A2020202020203C636F6C6F7220636F6E7472617374696E6754657874436F6C6F723D2223303030303030223E234646433243323C2F636F6C6F723E0D0A2020202020203C636F6C6F7220636F6E7472617374696E6754657874436F6C6F723D2223303030303030223E233935433146463C2F636F6C6F723E0D0A2020202020203C636F6C6F7220636F6E7472617374696E6754657874436F6C6F723D2223303030303030223E233945433445423C2F636F6C6F723E0D0A2020202020203C636F6C6F7220636F6E7472617374696E6754657874436F6C6F723D2223303030303030223E233737464646433C2F636F6C6F723E0D0A2020202020203C636F6C6F7220636F6E7472617374696E6754657874436F6C6F723D2223303030303030223E234245424542453C2F636F6C6F723E0D0A2020202020203C636F6C6F7220636F6E7472617374696E6754657874436F6C6F723D2223303030303030223E234144414441443C2F636F6C6F723E0D0A2020202020203C636F6C6F7220636F6E7472617374696E6754657874436F6C6F723D2223303030303030223E234646383538353C2F636F6C6F723E0D0A2020202020203C636F6C6F7220636F6E7472617374696E6754657874436F6C6F723D2223303030303030223E233243383246463C2F636F6C6F723E0D0A2020202020203C636F6C6F7220636F6E7472617374696E6754657874436F6C6F723D2223303030303030223E233644413645313C2F636F6C6F723E0D0A2020202020203C636F6C6F7220636F6E7472617374696E6754657874436F6C6F723D2223303030303030223E233333464646413C2F636F6C6F723E0D0A2020202020203C636F6C6F7220636F6E7472617374696E6754657874436F6C6F723D2223303030303030223E233944394439443C2F636F6C6F723E0D0A2020202020203C636F6C6F7220636F6E7472617374696E6754657874436F6C6F723D2223303030303030223E233835383538353C2F636F6C6F723E0D0A2020202020203C636F6C6F7220636F6E7472617374696E6754657874436F6C6F723D2223464646464646223E234646343734373C2F636F6C6F723E0D0A2020202020203C636F6C6F7220636F6E7472617374696E6754657874436F6C6F723D2223464646464646223E233030344643323C2F636F6C6F723E0D0A2020202020203C636F6C6F7220636F6E7472617374696E6754657874436F6C6F723D2223464646464646223E233143353038373C2F636F6C6F723E0D0A2020202020203C636F6C6F7220636F6E7472617374696E6754657874436F6C6F723D2223464646464646223E233030374637443C2F636F6C6F723E0D0A2020202020203C636F6C6F7220636F6E7472617374696E6754657874436F6C6F723D2223464646464646223E233435343534353C2F636F6C6F723E0D0A2020202020203C636F6C6F7220636F6E7472617374696E6754657874436F6C6F723D2223464646464646223E233236323632363C2F636F6C6F723E0D0A2020202020203C636F6C6F7220636F6E7472617374696E6754657874436F6C6F723D2223464646464646223E233939303030303C2F636F6C6F723E0D0A2020202020203C636F6C6F7220636F6E7472617374696E6754657874436F6C6F723D2223464646464646223E233030333538323C2F636F6C6F723E0D0A2020202020203C636F6C6F7220636F6E7472617374696E6754657874436F6C6F723D2223464646464646223E233133333535413C2F636F6C6F723E0D0A2020202020203C636F6C6F7220636F6E7472617374696E6754657874436F6C6F723D2223464646464646223E233030353535333C2F636F6C6F723E0D0A2020202020203C636F6C6F7220636F6E7472617374696E6754657874436F6C6F723D2223464646464646223E233245324532453C2F636F6C6F723E0D0A2020202020203C636F6C6F7220636F6E7472617374696E6754657874436F6C6F723D2223464646464646223E233139313931393C2F636F6C6F723E0D0A2020202020203C636F6C6F7220636F6E7472617374696E6754657874436F6C6F723D2223464646464646223E233636303030303C2F636F6C6F723E0D0A202020203C2F636F6C6F72733E0D0A20203C2F74656D706C6174653E0D0A20203C4775696465733E0D0A202020203C4C656674477569646520786D6C6E733D22323822202F3E0D0A202020203C5269676874477569646520786D6C6E733D2239333322202F3E0D0A202020203C5570706572537469636B6572477569646520786D6C6E733D22373222202F3E0D0A202020203C4C6F776572537469636B6572477569646520786D6C6E733D2231303222202F3E0D0A202020203C426F74746F6D477569646520786D6C6E733D2234393622202F3E0D0A20203C2F4775696465733E0D0A3C2F627466703E --&gt;&lt;/BTFP&gt;</a:t>
            </a:r>
            <a:endParaRPr lang="en-US" sz="100" dirty="0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4082B3-4421-463B-AA85-B7996D62492B}"/>
              </a:ext>
            </a:extLst>
          </p:cNvPr>
          <p:cNvSpPr txBox="1"/>
          <p:nvPr userDrawn="1"/>
        </p:nvSpPr>
        <p:spPr bwMode="gray">
          <a:xfrm>
            <a:off x="10902518" y="6622631"/>
            <a:ext cx="469777" cy="2186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>
              <a:spcBef>
                <a:spcPts val="0"/>
              </a:spcBef>
              <a:buFontTx/>
              <a:buNone/>
              <a:defRPr sz="800">
                <a:solidFill>
                  <a:schemeClr val="tx2"/>
                </a:solidFill>
              </a:defRPr>
            </a:lvl1pPr>
          </a:lstStyle>
          <a:p>
            <a:pPr lvl="0"/>
            <a:fld id="{7A43169B-F71D-445C-AF07-E52E22F2C1B2}" type="slidenum">
              <a:rPr lang="en-US" smtClean="0"/>
              <a:pPr lvl="0"/>
              <a:t>‹#›</a:t>
            </a:fld>
            <a:endParaRPr lang="en-US" dirty="0"/>
          </a:p>
        </p:txBody>
      </p:sp>
      <p:sp>
        <p:nvSpPr>
          <p:cNvPr id="7" name="CreatedFooter">
            <a:extLst>
              <a:ext uri="{FF2B5EF4-FFF2-40B4-BE49-F238E27FC236}">
                <a16:creationId xmlns:a16="http://schemas.microsoft.com/office/drawing/2014/main" id="{58A6CD6B-80DE-D512-49E7-17E19C819FB8}"/>
              </a:ext>
            </a:extLst>
          </p:cNvPr>
          <p:cNvSpPr txBox="1"/>
          <p:nvPr userDrawn="1"/>
        </p:nvSpPr>
        <p:spPr bwMode="gray">
          <a:xfrm>
            <a:off x="127000" y="127000"/>
            <a:ext cx="1314462" cy="9233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 defTabSz="711200" rtl="0" eaLnBrk="1" latinLnBrk="0" hangingPunct="1">
              <a:spcBef>
                <a:spcPts val="1200"/>
              </a:spcBef>
              <a:buNone/>
            </a:pPr>
            <a:r>
              <a:rPr lang="en-US" sz="600">
                <a:latin typeface="+mn-lt"/>
              </a:rPr>
              <a:t>MWRC CMS - Supplier Hub  ... c 2022</a:t>
            </a:r>
            <a:endParaRPr lang="en-AU" sz="600" dirty="0">
              <a:latin typeface="+mn-lt"/>
            </a:endParaRPr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343713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85" r:id="rId2"/>
    <p:sldLayoutId id="2147483706" r:id="rId3"/>
    <p:sldLayoutId id="214748370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96938" indent="-1778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›"/>
        <a:tabLst>
          <a:tab pos="8969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39850" indent="-1762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›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177800" indent="-177800" algn="l" defTabSz="711200" rtl="0" eaLnBrk="1" latinLnBrk="0" hangingPunct="1">
        <a:spcBef>
          <a:spcPts val="1200"/>
        </a:spcBef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defTabSz="711200" rtl="0" eaLnBrk="1" latinLnBrk="0" hangingPunct="1">
        <a:spcBef>
          <a:spcPts val="600"/>
        </a:spcBef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3400" indent="-177800" algn="l" defTabSz="711200" rtl="0" eaLnBrk="1" latinLnBrk="0" hangingPunct="1">
        <a:spcBef>
          <a:spcPts val="600"/>
        </a:spcBef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1200" indent="-177800" algn="l" defTabSz="711200" rtl="0" eaLnBrk="1" latinLnBrk="0" hangingPunct="1">
        <a:spcBef>
          <a:spcPts val="600"/>
        </a:spcBef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89000" indent="-177800" algn="l" defTabSz="711200" rtl="0" eaLnBrk="1" latinLnBrk="0" hangingPunct="1">
        <a:spcBef>
          <a:spcPts val="600"/>
        </a:spcBef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66800" indent="-1778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244600" indent="-1778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422400" indent="-1778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778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16" userDrawn="1">
          <p15:clr>
            <a:srgbClr val="A4A3A4"/>
          </p15:clr>
        </p15:guide>
        <p15:guide id="2" orient="horz" pos="576" userDrawn="1">
          <p15:clr>
            <a:srgbClr val="A4A3A4"/>
          </p15:clr>
        </p15:guide>
        <p15:guide id="3" orient="horz" pos="3968" userDrawn="1">
          <p15:clr>
            <a:srgbClr val="A4A3A4"/>
          </p15:clr>
        </p15:guide>
        <p15:guide id="4" pos="223" userDrawn="1">
          <p15:clr>
            <a:srgbClr val="A4A3A4"/>
          </p15:clr>
        </p15:guide>
        <p15:guide id="5" pos="746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1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hyperlink" Target="mailto:Procurement.Helpdesk@midwestern.nsw.gov.a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btfpColumnIndicatorGroup2">
            <a:extLst>
              <a:ext uri="{FF2B5EF4-FFF2-40B4-BE49-F238E27FC236}">
                <a16:creationId xmlns:a16="http://schemas.microsoft.com/office/drawing/2014/main" id="{EB57DD44-1062-02AE-E9F6-864689261323}"/>
              </a:ext>
            </a:extLst>
          </p:cNvPr>
          <p:cNvGrpSpPr/>
          <p:nvPr/>
        </p:nvGrpSpPr>
        <p:grpSpPr>
          <a:xfrm>
            <a:off x="0" y="6926580"/>
            <a:ext cx="12192000" cy="137160"/>
            <a:chOff x="0" y="6926580"/>
            <a:chExt cx="12192000" cy="137160"/>
          </a:xfrm>
        </p:grpSpPr>
        <p:sp>
          <p:nvSpPr>
            <p:cNvPr id="11" name="btfpColumnGapBlocker814762">
              <a:extLst>
                <a:ext uri="{FF2B5EF4-FFF2-40B4-BE49-F238E27FC236}">
                  <a16:creationId xmlns:a16="http://schemas.microsoft.com/office/drawing/2014/main" id="{BD3F1158-0B1F-272B-3286-617081D788D0}"/>
                </a:ext>
              </a:extLst>
            </p:cNvPr>
            <p:cNvSpPr/>
            <p:nvPr/>
          </p:nvSpPr>
          <p:spPr bwMode="gray">
            <a:xfrm>
              <a:off x="11849100" y="6926580"/>
              <a:ext cx="342900" cy="137160"/>
            </a:xfrm>
            <a:prstGeom prst="rect">
              <a:avLst/>
            </a:prstGeom>
            <a:pattFill prst="ltUpDiag">
              <a:fgClr>
                <a:srgbClr val="333333">
                  <a:alpha val="50000"/>
                </a:srgbClr>
              </a:fgClr>
              <a:bgClr>
                <a:srgbClr val="FFFFFF">
                  <a:alpha val="50000"/>
                </a:srgbClr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9" name="btfpColumnGapBlocker142897">
              <a:extLst>
                <a:ext uri="{FF2B5EF4-FFF2-40B4-BE49-F238E27FC236}">
                  <a16:creationId xmlns:a16="http://schemas.microsoft.com/office/drawing/2014/main" id="{D5BA8C87-DA5D-BAE0-F36A-71DA1EDFAB73}"/>
                </a:ext>
              </a:extLst>
            </p:cNvPr>
            <p:cNvSpPr/>
            <p:nvPr/>
          </p:nvSpPr>
          <p:spPr bwMode="gray">
            <a:xfrm>
              <a:off x="0" y="6926580"/>
              <a:ext cx="355600" cy="137160"/>
            </a:xfrm>
            <a:prstGeom prst="rect">
              <a:avLst/>
            </a:prstGeom>
            <a:pattFill prst="ltUpDiag">
              <a:fgClr>
                <a:srgbClr val="333333">
                  <a:alpha val="50000"/>
                </a:srgbClr>
              </a:fgClr>
              <a:bgClr>
                <a:srgbClr val="FFFFFF">
                  <a:alpha val="50000"/>
                </a:srgbClr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btfpColumnIndicator130307">
              <a:extLst>
                <a:ext uri="{FF2B5EF4-FFF2-40B4-BE49-F238E27FC236}">
                  <a16:creationId xmlns:a16="http://schemas.microsoft.com/office/drawing/2014/main" id="{0080DBC3-2156-727D-0E04-92EAF22A3E4D}"/>
                </a:ext>
              </a:extLst>
            </p:cNvPr>
            <p:cNvCxnSpPr/>
            <p:nvPr/>
          </p:nvCxnSpPr>
          <p:spPr bwMode="gray">
            <a:xfrm flipV="1">
              <a:off x="11849100" y="6926580"/>
              <a:ext cx="0" cy="137160"/>
            </a:xfrm>
            <a:prstGeom prst="line">
              <a:avLst/>
            </a:prstGeom>
            <a:ln w="3175" cap="flat" cmpd="sng" algn="ctr">
              <a:solidFill>
                <a:srgbClr val="B4B4B4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btfpColumnIndicator752897">
              <a:extLst>
                <a:ext uri="{FF2B5EF4-FFF2-40B4-BE49-F238E27FC236}">
                  <a16:creationId xmlns:a16="http://schemas.microsoft.com/office/drawing/2014/main" id="{4492C47B-CB0C-31FE-9A6C-C1D2D4AF18BB}"/>
                </a:ext>
              </a:extLst>
            </p:cNvPr>
            <p:cNvCxnSpPr/>
            <p:nvPr/>
          </p:nvCxnSpPr>
          <p:spPr bwMode="gray">
            <a:xfrm flipV="1">
              <a:off x="355600" y="6926580"/>
              <a:ext cx="0" cy="137160"/>
            </a:xfrm>
            <a:prstGeom prst="line">
              <a:avLst/>
            </a:prstGeom>
            <a:ln w="3175" cap="flat" cmpd="sng" algn="ctr">
              <a:solidFill>
                <a:srgbClr val="B4B4B4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btfpColumnIndicatorGroup1">
            <a:extLst>
              <a:ext uri="{FF2B5EF4-FFF2-40B4-BE49-F238E27FC236}">
                <a16:creationId xmlns:a16="http://schemas.microsoft.com/office/drawing/2014/main" id="{2BC63E8E-0C54-0815-C015-7A9CD66E7D10}"/>
              </a:ext>
            </a:extLst>
          </p:cNvPr>
          <p:cNvGrpSpPr/>
          <p:nvPr/>
        </p:nvGrpSpPr>
        <p:grpSpPr>
          <a:xfrm>
            <a:off x="0" y="-205740"/>
            <a:ext cx="12192000" cy="137160"/>
            <a:chOff x="0" y="-205740"/>
            <a:chExt cx="12192000" cy="137160"/>
          </a:xfrm>
        </p:grpSpPr>
        <p:sp>
          <p:nvSpPr>
            <p:cNvPr id="10" name="btfpColumnGapBlocker343788">
              <a:extLst>
                <a:ext uri="{FF2B5EF4-FFF2-40B4-BE49-F238E27FC236}">
                  <a16:creationId xmlns:a16="http://schemas.microsoft.com/office/drawing/2014/main" id="{10226400-8342-7315-AEEE-59E54BD3B92B}"/>
                </a:ext>
              </a:extLst>
            </p:cNvPr>
            <p:cNvSpPr/>
            <p:nvPr/>
          </p:nvSpPr>
          <p:spPr bwMode="gray">
            <a:xfrm>
              <a:off x="11849100" y="-205740"/>
              <a:ext cx="342900" cy="137160"/>
            </a:xfrm>
            <a:prstGeom prst="rect">
              <a:avLst/>
            </a:prstGeom>
            <a:pattFill prst="ltUpDiag">
              <a:fgClr>
                <a:srgbClr val="333333">
                  <a:alpha val="50000"/>
                </a:srgbClr>
              </a:fgClr>
              <a:bgClr>
                <a:srgbClr val="FFFFFF">
                  <a:alpha val="50000"/>
                </a:srgbClr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btfpColumnGapBlocker841491">
              <a:extLst>
                <a:ext uri="{FF2B5EF4-FFF2-40B4-BE49-F238E27FC236}">
                  <a16:creationId xmlns:a16="http://schemas.microsoft.com/office/drawing/2014/main" id="{21E579E4-196E-109F-2D9D-527C10E98D40}"/>
                </a:ext>
              </a:extLst>
            </p:cNvPr>
            <p:cNvSpPr/>
            <p:nvPr/>
          </p:nvSpPr>
          <p:spPr bwMode="gray">
            <a:xfrm>
              <a:off x="0" y="-205740"/>
              <a:ext cx="355600" cy="137160"/>
            </a:xfrm>
            <a:prstGeom prst="rect">
              <a:avLst/>
            </a:prstGeom>
            <a:pattFill prst="ltUpDiag">
              <a:fgClr>
                <a:srgbClr val="333333">
                  <a:alpha val="50000"/>
                </a:srgbClr>
              </a:fgClr>
              <a:bgClr>
                <a:srgbClr val="FFFFFF">
                  <a:alpha val="50000"/>
                </a:srgbClr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btfpColumnIndicator578650">
              <a:extLst>
                <a:ext uri="{FF2B5EF4-FFF2-40B4-BE49-F238E27FC236}">
                  <a16:creationId xmlns:a16="http://schemas.microsoft.com/office/drawing/2014/main" id="{28A64B27-CB98-5676-7E6B-2431FDB66A03}"/>
                </a:ext>
              </a:extLst>
            </p:cNvPr>
            <p:cNvCxnSpPr/>
            <p:nvPr/>
          </p:nvCxnSpPr>
          <p:spPr bwMode="gray">
            <a:xfrm flipV="1">
              <a:off x="11849100" y="-205740"/>
              <a:ext cx="0" cy="137160"/>
            </a:xfrm>
            <a:prstGeom prst="line">
              <a:avLst/>
            </a:prstGeom>
            <a:ln w="3175" cap="flat" cmpd="sng" algn="ctr">
              <a:solidFill>
                <a:srgbClr val="B4B4B4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btfpColumnIndicator222382">
              <a:extLst>
                <a:ext uri="{FF2B5EF4-FFF2-40B4-BE49-F238E27FC236}">
                  <a16:creationId xmlns:a16="http://schemas.microsoft.com/office/drawing/2014/main" id="{F14028BB-DA1C-0D97-6611-E2F213ED02DB}"/>
                </a:ext>
              </a:extLst>
            </p:cNvPr>
            <p:cNvCxnSpPr/>
            <p:nvPr/>
          </p:nvCxnSpPr>
          <p:spPr bwMode="gray">
            <a:xfrm flipV="1">
              <a:off x="355600" y="-205740"/>
              <a:ext cx="0" cy="137160"/>
            </a:xfrm>
            <a:prstGeom prst="line">
              <a:avLst/>
            </a:prstGeom>
            <a:ln w="3175" cap="flat" cmpd="sng" algn="ctr">
              <a:solidFill>
                <a:srgbClr val="B4B4B4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78847B-88F1-4C8E-8CCE-D3AD30AA2D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Mid-Western Regional Council</a:t>
            </a:r>
            <a:br>
              <a:rPr lang="en-US" dirty="0"/>
            </a:br>
            <a:r>
              <a:rPr lang="en-US" dirty="0"/>
              <a:t>Contract Management System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C9D7C-FA40-49BD-B8C4-71142F7839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Introducing the Supplier Hub</a:t>
            </a:r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1749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btfpColumnIndicatorGroup2">
            <a:extLst>
              <a:ext uri="{FF2B5EF4-FFF2-40B4-BE49-F238E27FC236}">
                <a16:creationId xmlns:a16="http://schemas.microsoft.com/office/drawing/2014/main" id="{B6A635FB-6FF3-8A8A-D288-F80E0D38C14C}"/>
              </a:ext>
            </a:extLst>
          </p:cNvPr>
          <p:cNvGrpSpPr/>
          <p:nvPr/>
        </p:nvGrpSpPr>
        <p:grpSpPr>
          <a:xfrm>
            <a:off x="0" y="6926580"/>
            <a:ext cx="12192000" cy="137160"/>
            <a:chOff x="0" y="6926580"/>
            <a:chExt cx="12192000" cy="137160"/>
          </a:xfrm>
        </p:grpSpPr>
        <p:sp>
          <p:nvSpPr>
            <p:cNvPr id="11" name="btfpColumnGapBlocker212487">
              <a:extLst>
                <a:ext uri="{FF2B5EF4-FFF2-40B4-BE49-F238E27FC236}">
                  <a16:creationId xmlns:a16="http://schemas.microsoft.com/office/drawing/2014/main" id="{F02D41F2-0BC9-91E4-DCE3-DDEA737FCC0B}"/>
                </a:ext>
              </a:extLst>
            </p:cNvPr>
            <p:cNvSpPr/>
            <p:nvPr/>
          </p:nvSpPr>
          <p:spPr bwMode="gray">
            <a:xfrm>
              <a:off x="11849100" y="6926580"/>
              <a:ext cx="342900" cy="137160"/>
            </a:xfrm>
            <a:prstGeom prst="rect">
              <a:avLst/>
            </a:prstGeom>
            <a:pattFill prst="ltUpDiag">
              <a:fgClr>
                <a:srgbClr val="333333">
                  <a:alpha val="50000"/>
                </a:srgbClr>
              </a:fgClr>
              <a:bgClr>
                <a:srgbClr val="FFFFFF">
                  <a:alpha val="50000"/>
                </a:srgbClr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btfpColumnGapBlocker613445">
              <a:extLst>
                <a:ext uri="{FF2B5EF4-FFF2-40B4-BE49-F238E27FC236}">
                  <a16:creationId xmlns:a16="http://schemas.microsoft.com/office/drawing/2014/main" id="{21620D3B-9157-88CB-F779-1295DAF888C0}"/>
                </a:ext>
              </a:extLst>
            </p:cNvPr>
            <p:cNvSpPr/>
            <p:nvPr/>
          </p:nvSpPr>
          <p:spPr bwMode="gray">
            <a:xfrm>
              <a:off x="0" y="6926580"/>
              <a:ext cx="355600" cy="137160"/>
            </a:xfrm>
            <a:prstGeom prst="rect">
              <a:avLst/>
            </a:prstGeom>
            <a:pattFill prst="ltUpDiag">
              <a:fgClr>
                <a:srgbClr val="333333">
                  <a:alpha val="50000"/>
                </a:srgbClr>
              </a:fgClr>
              <a:bgClr>
                <a:srgbClr val="FFFFFF">
                  <a:alpha val="50000"/>
                </a:srgbClr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btfpColumnIndicator985935">
              <a:extLst>
                <a:ext uri="{FF2B5EF4-FFF2-40B4-BE49-F238E27FC236}">
                  <a16:creationId xmlns:a16="http://schemas.microsoft.com/office/drawing/2014/main" id="{5436B421-C975-BF4C-AD31-97E517D58EB8}"/>
                </a:ext>
              </a:extLst>
            </p:cNvPr>
            <p:cNvCxnSpPr/>
            <p:nvPr/>
          </p:nvCxnSpPr>
          <p:spPr bwMode="gray">
            <a:xfrm flipV="1">
              <a:off x="11849100" y="6926580"/>
              <a:ext cx="0" cy="137160"/>
            </a:xfrm>
            <a:prstGeom prst="line">
              <a:avLst/>
            </a:prstGeom>
            <a:ln w="3175" cap="flat" cmpd="sng" algn="ctr">
              <a:solidFill>
                <a:srgbClr val="B4B4B4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btfpColumnIndicator772625">
              <a:extLst>
                <a:ext uri="{FF2B5EF4-FFF2-40B4-BE49-F238E27FC236}">
                  <a16:creationId xmlns:a16="http://schemas.microsoft.com/office/drawing/2014/main" id="{FBB8CBD2-360D-3118-BA48-A201AEC10EE0}"/>
                </a:ext>
              </a:extLst>
            </p:cNvPr>
            <p:cNvCxnSpPr/>
            <p:nvPr/>
          </p:nvCxnSpPr>
          <p:spPr bwMode="gray">
            <a:xfrm flipV="1">
              <a:off x="355600" y="6926580"/>
              <a:ext cx="0" cy="137160"/>
            </a:xfrm>
            <a:prstGeom prst="line">
              <a:avLst/>
            </a:prstGeom>
            <a:ln w="3175" cap="flat" cmpd="sng" algn="ctr">
              <a:solidFill>
                <a:srgbClr val="B4B4B4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btfpColumnIndicatorGroup1">
            <a:extLst>
              <a:ext uri="{FF2B5EF4-FFF2-40B4-BE49-F238E27FC236}">
                <a16:creationId xmlns:a16="http://schemas.microsoft.com/office/drawing/2014/main" id="{3A52D827-E809-E71A-A724-9FF8FE241BCB}"/>
              </a:ext>
            </a:extLst>
          </p:cNvPr>
          <p:cNvGrpSpPr/>
          <p:nvPr/>
        </p:nvGrpSpPr>
        <p:grpSpPr>
          <a:xfrm>
            <a:off x="0" y="-205740"/>
            <a:ext cx="12192000" cy="137160"/>
            <a:chOff x="0" y="-205740"/>
            <a:chExt cx="12192000" cy="137160"/>
          </a:xfrm>
        </p:grpSpPr>
        <p:sp>
          <p:nvSpPr>
            <p:cNvPr id="9" name="btfpColumnGapBlocker110563">
              <a:extLst>
                <a:ext uri="{FF2B5EF4-FFF2-40B4-BE49-F238E27FC236}">
                  <a16:creationId xmlns:a16="http://schemas.microsoft.com/office/drawing/2014/main" id="{C2FE41D3-B53E-B89E-EA50-5F34A2766E7F}"/>
                </a:ext>
              </a:extLst>
            </p:cNvPr>
            <p:cNvSpPr/>
            <p:nvPr/>
          </p:nvSpPr>
          <p:spPr bwMode="gray">
            <a:xfrm>
              <a:off x="11849100" y="-205740"/>
              <a:ext cx="342900" cy="137160"/>
            </a:xfrm>
            <a:prstGeom prst="rect">
              <a:avLst/>
            </a:prstGeom>
            <a:pattFill prst="ltUpDiag">
              <a:fgClr>
                <a:srgbClr val="333333">
                  <a:alpha val="50000"/>
                </a:srgbClr>
              </a:fgClr>
              <a:bgClr>
                <a:srgbClr val="FFFFFF">
                  <a:alpha val="50000"/>
                </a:srgbClr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7" name="btfpColumnGapBlocker238175">
              <a:extLst>
                <a:ext uri="{FF2B5EF4-FFF2-40B4-BE49-F238E27FC236}">
                  <a16:creationId xmlns:a16="http://schemas.microsoft.com/office/drawing/2014/main" id="{121BC610-27D8-427F-0AFC-C549CA5D21DF}"/>
                </a:ext>
              </a:extLst>
            </p:cNvPr>
            <p:cNvSpPr/>
            <p:nvPr/>
          </p:nvSpPr>
          <p:spPr bwMode="gray">
            <a:xfrm>
              <a:off x="0" y="-205740"/>
              <a:ext cx="355600" cy="137160"/>
            </a:xfrm>
            <a:prstGeom prst="rect">
              <a:avLst/>
            </a:prstGeom>
            <a:pattFill prst="ltUpDiag">
              <a:fgClr>
                <a:srgbClr val="333333">
                  <a:alpha val="50000"/>
                </a:srgbClr>
              </a:fgClr>
              <a:bgClr>
                <a:srgbClr val="FFFFFF">
                  <a:alpha val="50000"/>
                </a:srgbClr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btfpColumnIndicator272853">
              <a:extLst>
                <a:ext uri="{FF2B5EF4-FFF2-40B4-BE49-F238E27FC236}">
                  <a16:creationId xmlns:a16="http://schemas.microsoft.com/office/drawing/2014/main" id="{A0ACC653-D87A-46D6-EE4B-1B96B546B80F}"/>
                </a:ext>
              </a:extLst>
            </p:cNvPr>
            <p:cNvCxnSpPr/>
            <p:nvPr/>
          </p:nvCxnSpPr>
          <p:spPr bwMode="gray">
            <a:xfrm flipV="1">
              <a:off x="11849100" y="-205740"/>
              <a:ext cx="0" cy="137160"/>
            </a:xfrm>
            <a:prstGeom prst="line">
              <a:avLst/>
            </a:prstGeom>
            <a:ln w="3175" cap="flat" cmpd="sng" algn="ctr">
              <a:solidFill>
                <a:srgbClr val="B4B4B4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btfpColumnIndicator396433">
              <a:extLst>
                <a:ext uri="{FF2B5EF4-FFF2-40B4-BE49-F238E27FC236}">
                  <a16:creationId xmlns:a16="http://schemas.microsoft.com/office/drawing/2014/main" id="{25E59DF5-430F-7BE3-E70B-F79AAC906BC7}"/>
                </a:ext>
              </a:extLst>
            </p:cNvPr>
            <p:cNvCxnSpPr/>
            <p:nvPr/>
          </p:nvCxnSpPr>
          <p:spPr bwMode="gray">
            <a:xfrm flipV="1">
              <a:off x="355600" y="-205740"/>
              <a:ext cx="0" cy="137160"/>
            </a:xfrm>
            <a:prstGeom prst="line">
              <a:avLst/>
            </a:prstGeom>
            <a:ln w="3175" cap="flat" cmpd="sng" algn="ctr">
              <a:solidFill>
                <a:srgbClr val="B4B4B4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btfpLayoutConfig" hidden="1"/>
          <p:cNvSpPr txBox="1"/>
          <p:nvPr/>
        </p:nvSpPr>
        <p:spPr bwMode="gray">
          <a:xfrm>
            <a:off x="12700" y="12700"/>
            <a:ext cx="431776" cy="88092"/>
          </a:xfrm>
          <a:prstGeom prst="rect">
            <a:avLst/>
          </a:prstGeom>
          <a:noFill/>
        </p:spPr>
        <p:txBody>
          <a:bodyPr vert="horz"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00" dirty="0">
                <a:solidFill>
                  <a:srgbClr val="FFFFFF">
                    <a:alpha val="0"/>
                  </a:srgbClr>
                </a:solidFill>
              </a:rPr>
              <a:t>overall_0_131600703271538582 columns_1_131600694444874709 </a:t>
            </a:r>
          </a:p>
        </p:txBody>
      </p:sp>
      <p:sp>
        <p:nvSpPr>
          <p:cNvPr id="10" name="TextBox 9"/>
          <p:cNvSpPr txBox="1"/>
          <p:nvPr/>
        </p:nvSpPr>
        <p:spPr bwMode="gray">
          <a:xfrm>
            <a:off x="334963" y="4052072"/>
            <a:ext cx="4227687" cy="118069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7200" dirty="0">
                <a:solidFill>
                  <a:srgbClr val="CC0000"/>
                </a:solidFill>
              </a:rPr>
              <a:t>Questions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0468" y="2695260"/>
            <a:ext cx="11517549" cy="3520344"/>
            <a:chOff x="340468" y="2792063"/>
            <a:chExt cx="11517549" cy="3520344"/>
          </a:xfrm>
        </p:grpSpPr>
        <p:sp>
          <p:nvSpPr>
            <p:cNvPr id="12" name="Freeform 11"/>
            <p:cNvSpPr/>
            <p:nvPr/>
          </p:nvSpPr>
          <p:spPr bwMode="gray">
            <a:xfrm>
              <a:off x="340468" y="2792063"/>
              <a:ext cx="11517549" cy="2781884"/>
            </a:xfrm>
            <a:custGeom>
              <a:avLst/>
              <a:gdLst>
                <a:gd name="connsiteX0" fmla="*/ 0 w 11517549"/>
                <a:gd name="connsiteY0" fmla="*/ 1887166 h 1887166"/>
                <a:gd name="connsiteX1" fmla="*/ 8171234 w 11517549"/>
                <a:gd name="connsiteY1" fmla="*/ 1887166 h 1887166"/>
                <a:gd name="connsiteX2" fmla="*/ 9105089 w 11517549"/>
                <a:gd name="connsiteY2" fmla="*/ 58366 h 1887166"/>
                <a:gd name="connsiteX3" fmla="*/ 7704306 w 11517549"/>
                <a:gd name="connsiteY3" fmla="*/ 204281 h 1887166"/>
                <a:gd name="connsiteX4" fmla="*/ 7247106 w 11517549"/>
                <a:gd name="connsiteY4" fmla="*/ 145915 h 1887166"/>
                <a:gd name="connsiteX5" fmla="*/ 9542834 w 11517549"/>
                <a:gd name="connsiteY5" fmla="*/ 0 h 1887166"/>
                <a:gd name="connsiteX6" fmla="*/ 8599251 w 11517549"/>
                <a:gd name="connsiteY6" fmla="*/ 1887166 h 1887166"/>
                <a:gd name="connsiteX7" fmla="*/ 11517549 w 11517549"/>
                <a:gd name="connsiteY7" fmla="*/ 1887166 h 1887166"/>
                <a:gd name="connsiteX0" fmla="*/ 0 w 11517549"/>
                <a:gd name="connsiteY0" fmla="*/ 1887166 h 1887166"/>
                <a:gd name="connsiteX1" fmla="*/ 8171234 w 11517549"/>
                <a:gd name="connsiteY1" fmla="*/ 1887166 h 1887166"/>
                <a:gd name="connsiteX2" fmla="*/ 9105089 w 11517549"/>
                <a:gd name="connsiteY2" fmla="*/ 58366 h 1887166"/>
                <a:gd name="connsiteX3" fmla="*/ 7704306 w 11517549"/>
                <a:gd name="connsiteY3" fmla="*/ 204281 h 1887166"/>
                <a:gd name="connsiteX4" fmla="*/ 7247106 w 11517549"/>
                <a:gd name="connsiteY4" fmla="*/ 145915 h 1887166"/>
                <a:gd name="connsiteX5" fmla="*/ 9542834 w 11517549"/>
                <a:gd name="connsiteY5" fmla="*/ 0 h 1887166"/>
                <a:gd name="connsiteX6" fmla="*/ 8599251 w 11517549"/>
                <a:gd name="connsiteY6" fmla="*/ 1887166 h 1887166"/>
                <a:gd name="connsiteX7" fmla="*/ 11517549 w 11517549"/>
                <a:gd name="connsiteY7" fmla="*/ 1887166 h 1887166"/>
                <a:gd name="connsiteX0" fmla="*/ 0 w 11517549"/>
                <a:gd name="connsiteY0" fmla="*/ 1887166 h 1887166"/>
                <a:gd name="connsiteX1" fmla="*/ 8171234 w 11517549"/>
                <a:gd name="connsiteY1" fmla="*/ 1887166 h 1887166"/>
                <a:gd name="connsiteX2" fmla="*/ 9105089 w 11517549"/>
                <a:gd name="connsiteY2" fmla="*/ 58366 h 1887166"/>
                <a:gd name="connsiteX3" fmla="*/ 7704306 w 11517549"/>
                <a:gd name="connsiteY3" fmla="*/ 204281 h 1887166"/>
                <a:gd name="connsiteX4" fmla="*/ 7247106 w 11517549"/>
                <a:gd name="connsiteY4" fmla="*/ 145915 h 1887166"/>
                <a:gd name="connsiteX5" fmla="*/ 9542834 w 11517549"/>
                <a:gd name="connsiteY5" fmla="*/ 0 h 1887166"/>
                <a:gd name="connsiteX6" fmla="*/ 8599251 w 11517549"/>
                <a:gd name="connsiteY6" fmla="*/ 1887166 h 1887166"/>
                <a:gd name="connsiteX7" fmla="*/ 11517549 w 11517549"/>
                <a:gd name="connsiteY7" fmla="*/ 1887166 h 1887166"/>
                <a:gd name="connsiteX0" fmla="*/ 0 w 11517549"/>
                <a:gd name="connsiteY0" fmla="*/ 1829905 h 1829905"/>
                <a:gd name="connsiteX1" fmla="*/ 8171234 w 11517549"/>
                <a:gd name="connsiteY1" fmla="*/ 1829905 h 1829905"/>
                <a:gd name="connsiteX2" fmla="*/ 9105089 w 11517549"/>
                <a:gd name="connsiteY2" fmla="*/ 1105 h 1829905"/>
                <a:gd name="connsiteX3" fmla="*/ 7704306 w 11517549"/>
                <a:gd name="connsiteY3" fmla="*/ 147020 h 1829905"/>
                <a:gd name="connsiteX4" fmla="*/ 7247106 w 11517549"/>
                <a:gd name="connsiteY4" fmla="*/ 88654 h 1829905"/>
                <a:gd name="connsiteX5" fmla="*/ 9244255 w 11517549"/>
                <a:gd name="connsiteY5" fmla="*/ 73368 h 1829905"/>
                <a:gd name="connsiteX6" fmla="*/ 8599251 w 11517549"/>
                <a:gd name="connsiteY6" fmla="*/ 1829905 h 1829905"/>
                <a:gd name="connsiteX7" fmla="*/ 11517549 w 11517549"/>
                <a:gd name="connsiteY7" fmla="*/ 1829905 h 1829905"/>
                <a:gd name="connsiteX0" fmla="*/ 0 w 11517549"/>
                <a:gd name="connsiteY0" fmla="*/ 2066494 h 2066494"/>
                <a:gd name="connsiteX1" fmla="*/ 8171234 w 11517549"/>
                <a:gd name="connsiteY1" fmla="*/ 2066494 h 2066494"/>
                <a:gd name="connsiteX2" fmla="*/ 9105089 w 11517549"/>
                <a:gd name="connsiteY2" fmla="*/ 237694 h 2066494"/>
                <a:gd name="connsiteX3" fmla="*/ 7704306 w 11517549"/>
                <a:gd name="connsiteY3" fmla="*/ 383609 h 2066494"/>
                <a:gd name="connsiteX4" fmla="*/ 7247106 w 11517549"/>
                <a:gd name="connsiteY4" fmla="*/ 325243 h 2066494"/>
                <a:gd name="connsiteX5" fmla="*/ 9244255 w 11517549"/>
                <a:gd name="connsiteY5" fmla="*/ 309957 h 2066494"/>
                <a:gd name="connsiteX6" fmla="*/ 8599251 w 11517549"/>
                <a:gd name="connsiteY6" fmla="*/ 2066494 h 2066494"/>
                <a:gd name="connsiteX7" fmla="*/ 11517549 w 11517549"/>
                <a:gd name="connsiteY7" fmla="*/ 2066494 h 2066494"/>
                <a:gd name="connsiteX0" fmla="*/ 0 w 11517549"/>
                <a:gd name="connsiteY0" fmla="*/ 2066494 h 2066494"/>
                <a:gd name="connsiteX1" fmla="*/ 8171234 w 11517549"/>
                <a:gd name="connsiteY1" fmla="*/ 2066494 h 2066494"/>
                <a:gd name="connsiteX2" fmla="*/ 9105089 w 11517549"/>
                <a:gd name="connsiteY2" fmla="*/ 237694 h 2066494"/>
                <a:gd name="connsiteX3" fmla="*/ 7704306 w 11517549"/>
                <a:gd name="connsiteY3" fmla="*/ 383609 h 2066494"/>
                <a:gd name="connsiteX4" fmla="*/ 7247106 w 11517549"/>
                <a:gd name="connsiteY4" fmla="*/ 325243 h 2066494"/>
                <a:gd name="connsiteX5" fmla="*/ 9244255 w 11517549"/>
                <a:gd name="connsiteY5" fmla="*/ 309957 h 2066494"/>
                <a:gd name="connsiteX6" fmla="*/ 8599251 w 11517549"/>
                <a:gd name="connsiteY6" fmla="*/ 2066494 h 2066494"/>
                <a:gd name="connsiteX7" fmla="*/ 11517549 w 11517549"/>
                <a:gd name="connsiteY7" fmla="*/ 2066494 h 2066494"/>
                <a:gd name="connsiteX0" fmla="*/ 0 w 11517549"/>
                <a:gd name="connsiteY0" fmla="*/ 2066494 h 2066494"/>
                <a:gd name="connsiteX1" fmla="*/ 8171234 w 11517549"/>
                <a:gd name="connsiteY1" fmla="*/ 2066494 h 2066494"/>
                <a:gd name="connsiteX2" fmla="*/ 9105089 w 11517549"/>
                <a:gd name="connsiteY2" fmla="*/ 237694 h 2066494"/>
                <a:gd name="connsiteX3" fmla="*/ 7704306 w 11517549"/>
                <a:gd name="connsiteY3" fmla="*/ 383609 h 2066494"/>
                <a:gd name="connsiteX4" fmla="*/ 7247106 w 11517549"/>
                <a:gd name="connsiteY4" fmla="*/ 325243 h 2066494"/>
                <a:gd name="connsiteX5" fmla="*/ 9244255 w 11517549"/>
                <a:gd name="connsiteY5" fmla="*/ 309957 h 2066494"/>
                <a:gd name="connsiteX6" fmla="*/ 8599251 w 11517549"/>
                <a:gd name="connsiteY6" fmla="*/ 2066494 h 2066494"/>
                <a:gd name="connsiteX7" fmla="*/ 11517549 w 11517549"/>
                <a:gd name="connsiteY7" fmla="*/ 2066494 h 2066494"/>
                <a:gd name="connsiteX0" fmla="*/ 0 w 11517549"/>
                <a:gd name="connsiteY0" fmla="*/ 2066494 h 2066494"/>
                <a:gd name="connsiteX1" fmla="*/ 8171234 w 11517549"/>
                <a:gd name="connsiteY1" fmla="*/ 2066494 h 2066494"/>
                <a:gd name="connsiteX2" fmla="*/ 9105089 w 11517549"/>
                <a:gd name="connsiteY2" fmla="*/ 237694 h 2066494"/>
                <a:gd name="connsiteX3" fmla="*/ 7704306 w 11517549"/>
                <a:gd name="connsiteY3" fmla="*/ 383609 h 2066494"/>
                <a:gd name="connsiteX4" fmla="*/ 7247106 w 11517549"/>
                <a:gd name="connsiteY4" fmla="*/ 325243 h 2066494"/>
                <a:gd name="connsiteX5" fmla="*/ 9527905 w 11517549"/>
                <a:gd name="connsiteY5" fmla="*/ 119613 h 2066494"/>
                <a:gd name="connsiteX6" fmla="*/ 8599251 w 11517549"/>
                <a:gd name="connsiteY6" fmla="*/ 2066494 h 2066494"/>
                <a:gd name="connsiteX7" fmla="*/ 11517549 w 11517549"/>
                <a:gd name="connsiteY7" fmla="*/ 2066494 h 2066494"/>
                <a:gd name="connsiteX0" fmla="*/ 0 w 11517549"/>
                <a:gd name="connsiteY0" fmla="*/ 2066494 h 2066494"/>
                <a:gd name="connsiteX1" fmla="*/ 8171234 w 11517549"/>
                <a:gd name="connsiteY1" fmla="*/ 2066494 h 2066494"/>
                <a:gd name="connsiteX2" fmla="*/ 9105089 w 11517549"/>
                <a:gd name="connsiteY2" fmla="*/ 237694 h 2066494"/>
                <a:gd name="connsiteX3" fmla="*/ 7704306 w 11517549"/>
                <a:gd name="connsiteY3" fmla="*/ 383609 h 2066494"/>
                <a:gd name="connsiteX4" fmla="*/ 7247106 w 11517549"/>
                <a:gd name="connsiteY4" fmla="*/ 325243 h 2066494"/>
                <a:gd name="connsiteX5" fmla="*/ 9527905 w 11517549"/>
                <a:gd name="connsiteY5" fmla="*/ 119613 h 2066494"/>
                <a:gd name="connsiteX6" fmla="*/ 8599251 w 11517549"/>
                <a:gd name="connsiteY6" fmla="*/ 2066494 h 2066494"/>
                <a:gd name="connsiteX7" fmla="*/ 11517549 w 11517549"/>
                <a:gd name="connsiteY7" fmla="*/ 2066494 h 2066494"/>
                <a:gd name="connsiteX0" fmla="*/ 0 w 11517549"/>
                <a:gd name="connsiteY0" fmla="*/ 2065705 h 2065705"/>
                <a:gd name="connsiteX1" fmla="*/ 8171234 w 11517549"/>
                <a:gd name="connsiteY1" fmla="*/ 2065705 h 2065705"/>
                <a:gd name="connsiteX2" fmla="*/ 9105089 w 11517549"/>
                <a:gd name="connsiteY2" fmla="*/ 236905 h 2065705"/>
                <a:gd name="connsiteX3" fmla="*/ 7704306 w 11517549"/>
                <a:gd name="connsiteY3" fmla="*/ 382820 h 2065705"/>
                <a:gd name="connsiteX4" fmla="*/ 7247106 w 11517549"/>
                <a:gd name="connsiteY4" fmla="*/ 324454 h 2065705"/>
                <a:gd name="connsiteX5" fmla="*/ 9527905 w 11517549"/>
                <a:gd name="connsiteY5" fmla="*/ 118824 h 2065705"/>
                <a:gd name="connsiteX6" fmla="*/ 8599251 w 11517549"/>
                <a:gd name="connsiteY6" fmla="*/ 2065705 h 2065705"/>
                <a:gd name="connsiteX7" fmla="*/ 11517549 w 11517549"/>
                <a:gd name="connsiteY7" fmla="*/ 2065705 h 2065705"/>
                <a:gd name="connsiteX0" fmla="*/ 0 w 11517549"/>
                <a:gd name="connsiteY0" fmla="*/ 2065705 h 2065705"/>
                <a:gd name="connsiteX1" fmla="*/ 8171234 w 11517549"/>
                <a:gd name="connsiteY1" fmla="*/ 2065705 h 2065705"/>
                <a:gd name="connsiteX2" fmla="*/ 9105089 w 11517549"/>
                <a:gd name="connsiteY2" fmla="*/ 236905 h 2065705"/>
                <a:gd name="connsiteX3" fmla="*/ 7704306 w 11517549"/>
                <a:gd name="connsiteY3" fmla="*/ 382820 h 2065705"/>
                <a:gd name="connsiteX4" fmla="*/ 7247106 w 11517549"/>
                <a:gd name="connsiteY4" fmla="*/ 324454 h 2065705"/>
                <a:gd name="connsiteX5" fmla="*/ 9527905 w 11517549"/>
                <a:gd name="connsiteY5" fmla="*/ 118824 h 2065705"/>
                <a:gd name="connsiteX6" fmla="*/ 8599251 w 11517549"/>
                <a:gd name="connsiteY6" fmla="*/ 2065705 h 2065705"/>
                <a:gd name="connsiteX7" fmla="*/ 11517549 w 11517549"/>
                <a:gd name="connsiteY7" fmla="*/ 2065705 h 2065705"/>
                <a:gd name="connsiteX0" fmla="*/ 0 w 11517549"/>
                <a:gd name="connsiteY0" fmla="*/ 2283074 h 2283074"/>
                <a:gd name="connsiteX1" fmla="*/ 8171234 w 11517549"/>
                <a:gd name="connsiteY1" fmla="*/ 2283074 h 2283074"/>
                <a:gd name="connsiteX2" fmla="*/ 9105089 w 11517549"/>
                <a:gd name="connsiteY2" fmla="*/ 454274 h 2283074"/>
                <a:gd name="connsiteX3" fmla="*/ 7704306 w 11517549"/>
                <a:gd name="connsiteY3" fmla="*/ 600189 h 2283074"/>
                <a:gd name="connsiteX4" fmla="*/ 7247106 w 11517549"/>
                <a:gd name="connsiteY4" fmla="*/ 541823 h 2283074"/>
                <a:gd name="connsiteX5" fmla="*/ 9527905 w 11517549"/>
                <a:gd name="connsiteY5" fmla="*/ 336193 h 2283074"/>
                <a:gd name="connsiteX6" fmla="*/ 8599251 w 11517549"/>
                <a:gd name="connsiteY6" fmla="*/ 2283074 h 2283074"/>
                <a:gd name="connsiteX7" fmla="*/ 11517549 w 11517549"/>
                <a:gd name="connsiteY7" fmla="*/ 2283074 h 2283074"/>
                <a:gd name="connsiteX0" fmla="*/ 0 w 11517549"/>
                <a:gd name="connsiteY0" fmla="*/ 2343828 h 2343828"/>
                <a:gd name="connsiteX1" fmla="*/ 8171234 w 11517549"/>
                <a:gd name="connsiteY1" fmla="*/ 2343828 h 2343828"/>
                <a:gd name="connsiteX2" fmla="*/ 9105089 w 11517549"/>
                <a:gd name="connsiteY2" fmla="*/ 515028 h 2343828"/>
                <a:gd name="connsiteX3" fmla="*/ 7704306 w 11517549"/>
                <a:gd name="connsiteY3" fmla="*/ 660943 h 2343828"/>
                <a:gd name="connsiteX4" fmla="*/ 7247106 w 11517549"/>
                <a:gd name="connsiteY4" fmla="*/ 602577 h 2343828"/>
                <a:gd name="connsiteX5" fmla="*/ 9527905 w 11517549"/>
                <a:gd name="connsiteY5" fmla="*/ 396947 h 2343828"/>
                <a:gd name="connsiteX6" fmla="*/ 8599251 w 11517549"/>
                <a:gd name="connsiteY6" fmla="*/ 2343828 h 2343828"/>
                <a:gd name="connsiteX7" fmla="*/ 11517549 w 11517549"/>
                <a:gd name="connsiteY7" fmla="*/ 2343828 h 2343828"/>
                <a:gd name="connsiteX0" fmla="*/ 0 w 11517549"/>
                <a:gd name="connsiteY0" fmla="*/ 2368625 h 2368625"/>
                <a:gd name="connsiteX1" fmla="*/ 8171234 w 11517549"/>
                <a:gd name="connsiteY1" fmla="*/ 2368625 h 2368625"/>
                <a:gd name="connsiteX2" fmla="*/ 9105089 w 11517549"/>
                <a:gd name="connsiteY2" fmla="*/ 539825 h 2368625"/>
                <a:gd name="connsiteX3" fmla="*/ 7704306 w 11517549"/>
                <a:gd name="connsiteY3" fmla="*/ 685740 h 2368625"/>
                <a:gd name="connsiteX4" fmla="*/ 7247106 w 11517549"/>
                <a:gd name="connsiteY4" fmla="*/ 627374 h 2368625"/>
                <a:gd name="connsiteX5" fmla="*/ 9527905 w 11517549"/>
                <a:gd name="connsiteY5" fmla="*/ 421744 h 2368625"/>
                <a:gd name="connsiteX6" fmla="*/ 8599251 w 11517549"/>
                <a:gd name="connsiteY6" fmla="*/ 2368625 h 2368625"/>
                <a:gd name="connsiteX7" fmla="*/ 11517549 w 11517549"/>
                <a:gd name="connsiteY7" fmla="*/ 2368625 h 2368625"/>
                <a:gd name="connsiteX0" fmla="*/ 0 w 11517549"/>
                <a:gd name="connsiteY0" fmla="*/ 2368625 h 2368625"/>
                <a:gd name="connsiteX1" fmla="*/ 8171234 w 11517549"/>
                <a:gd name="connsiteY1" fmla="*/ 2368625 h 2368625"/>
                <a:gd name="connsiteX2" fmla="*/ 9105089 w 11517549"/>
                <a:gd name="connsiteY2" fmla="*/ 539825 h 2368625"/>
                <a:gd name="connsiteX3" fmla="*/ 7704306 w 11517549"/>
                <a:gd name="connsiteY3" fmla="*/ 685740 h 2368625"/>
                <a:gd name="connsiteX4" fmla="*/ 7247106 w 11517549"/>
                <a:gd name="connsiteY4" fmla="*/ 627374 h 2368625"/>
                <a:gd name="connsiteX5" fmla="*/ 9527905 w 11517549"/>
                <a:gd name="connsiteY5" fmla="*/ 421744 h 2368625"/>
                <a:gd name="connsiteX6" fmla="*/ 8599251 w 11517549"/>
                <a:gd name="connsiteY6" fmla="*/ 2368625 h 2368625"/>
                <a:gd name="connsiteX7" fmla="*/ 11517549 w 11517549"/>
                <a:gd name="connsiteY7" fmla="*/ 2368625 h 2368625"/>
                <a:gd name="connsiteX0" fmla="*/ 0 w 11517549"/>
                <a:gd name="connsiteY0" fmla="*/ 2704862 h 2704862"/>
                <a:gd name="connsiteX1" fmla="*/ 8171234 w 11517549"/>
                <a:gd name="connsiteY1" fmla="*/ 2704862 h 2704862"/>
                <a:gd name="connsiteX2" fmla="*/ 9105089 w 11517549"/>
                <a:gd name="connsiteY2" fmla="*/ 876062 h 2704862"/>
                <a:gd name="connsiteX3" fmla="*/ 7704306 w 11517549"/>
                <a:gd name="connsiteY3" fmla="*/ 1021977 h 2704862"/>
                <a:gd name="connsiteX4" fmla="*/ 7247106 w 11517549"/>
                <a:gd name="connsiteY4" fmla="*/ 963611 h 2704862"/>
                <a:gd name="connsiteX5" fmla="*/ 9527905 w 11517549"/>
                <a:gd name="connsiteY5" fmla="*/ 757981 h 2704862"/>
                <a:gd name="connsiteX6" fmla="*/ 8599251 w 11517549"/>
                <a:gd name="connsiteY6" fmla="*/ 2704862 h 2704862"/>
                <a:gd name="connsiteX7" fmla="*/ 11517549 w 11517549"/>
                <a:gd name="connsiteY7" fmla="*/ 2704862 h 2704862"/>
                <a:gd name="connsiteX0" fmla="*/ 0 w 11517549"/>
                <a:gd name="connsiteY0" fmla="*/ 2699702 h 2699702"/>
                <a:gd name="connsiteX1" fmla="*/ 8171234 w 11517549"/>
                <a:gd name="connsiteY1" fmla="*/ 2699702 h 2699702"/>
                <a:gd name="connsiteX2" fmla="*/ 9105089 w 11517549"/>
                <a:gd name="connsiteY2" fmla="*/ 870902 h 2699702"/>
                <a:gd name="connsiteX3" fmla="*/ 7704306 w 11517549"/>
                <a:gd name="connsiteY3" fmla="*/ 1016817 h 2699702"/>
                <a:gd name="connsiteX4" fmla="*/ 7247106 w 11517549"/>
                <a:gd name="connsiteY4" fmla="*/ 958451 h 2699702"/>
                <a:gd name="connsiteX5" fmla="*/ 9527905 w 11517549"/>
                <a:gd name="connsiteY5" fmla="*/ 752821 h 2699702"/>
                <a:gd name="connsiteX6" fmla="*/ 8599251 w 11517549"/>
                <a:gd name="connsiteY6" fmla="*/ 2699702 h 2699702"/>
                <a:gd name="connsiteX7" fmla="*/ 11517549 w 11517549"/>
                <a:gd name="connsiteY7" fmla="*/ 2699702 h 2699702"/>
                <a:gd name="connsiteX0" fmla="*/ 0 w 11517549"/>
                <a:gd name="connsiteY0" fmla="*/ 2699702 h 2699702"/>
                <a:gd name="connsiteX1" fmla="*/ 8171234 w 11517549"/>
                <a:gd name="connsiteY1" fmla="*/ 2699702 h 2699702"/>
                <a:gd name="connsiteX2" fmla="*/ 9105089 w 11517549"/>
                <a:gd name="connsiteY2" fmla="*/ 870902 h 2699702"/>
                <a:gd name="connsiteX3" fmla="*/ 7704306 w 11517549"/>
                <a:gd name="connsiteY3" fmla="*/ 1016817 h 2699702"/>
                <a:gd name="connsiteX4" fmla="*/ 7247106 w 11517549"/>
                <a:gd name="connsiteY4" fmla="*/ 958451 h 2699702"/>
                <a:gd name="connsiteX5" fmla="*/ 9527905 w 11517549"/>
                <a:gd name="connsiteY5" fmla="*/ 752821 h 2699702"/>
                <a:gd name="connsiteX6" fmla="*/ 8599251 w 11517549"/>
                <a:gd name="connsiteY6" fmla="*/ 2699702 h 2699702"/>
                <a:gd name="connsiteX7" fmla="*/ 11517549 w 11517549"/>
                <a:gd name="connsiteY7" fmla="*/ 2699702 h 2699702"/>
                <a:gd name="connsiteX0" fmla="*/ 0 w 11517549"/>
                <a:gd name="connsiteY0" fmla="*/ 2771589 h 2771589"/>
                <a:gd name="connsiteX1" fmla="*/ 8171234 w 11517549"/>
                <a:gd name="connsiteY1" fmla="*/ 2771589 h 2771589"/>
                <a:gd name="connsiteX2" fmla="*/ 9105089 w 11517549"/>
                <a:gd name="connsiteY2" fmla="*/ 942789 h 2771589"/>
                <a:gd name="connsiteX3" fmla="*/ 7704306 w 11517549"/>
                <a:gd name="connsiteY3" fmla="*/ 1088704 h 2771589"/>
                <a:gd name="connsiteX4" fmla="*/ 7247106 w 11517549"/>
                <a:gd name="connsiteY4" fmla="*/ 1030338 h 2771589"/>
                <a:gd name="connsiteX5" fmla="*/ 9527905 w 11517549"/>
                <a:gd name="connsiteY5" fmla="*/ 824708 h 2771589"/>
                <a:gd name="connsiteX6" fmla="*/ 8599251 w 11517549"/>
                <a:gd name="connsiteY6" fmla="*/ 2771589 h 2771589"/>
                <a:gd name="connsiteX7" fmla="*/ 11517549 w 11517549"/>
                <a:gd name="connsiteY7" fmla="*/ 2771589 h 2771589"/>
                <a:gd name="connsiteX0" fmla="*/ 0 w 11517549"/>
                <a:gd name="connsiteY0" fmla="*/ 2771589 h 2771589"/>
                <a:gd name="connsiteX1" fmla="*/ 8171234 w 11517549"/>
                <a:gd name="connsiteY1" fmla="*/ 2771589 h 2771589"/>
                <a:gd name="connsiteX2" fmla="*/ 9105089 w 11517549"/>
                <a:gd name="connsiteY2" fmla="*/ 942789 h 2771589"/>
                <a:gd name="connsiteX3" fmla="*/ 7704306 w 11517549"/>
                <a:gd name="connsiteY3" fmla="*/ 1088704 h 2771589"/>
                <a:gd name="connsiteX4" fmla="*/ 7247106 w 11517549"/>
                <a:gd name="connsiteY4" fmla="*/ 1030338 h 2771589"/>
                <a:gd name="connsiteX5" fmla="*/ 9527905 w 11517549"/>
                <a:gd name="connsiteY5" fmla="*/ 824708 h 2771589"/>
                <a:gd name="connsiteX6" fmla="*/ 8599251 w 11517549"/>
                <a:gd name="connsiteY6" fmla="*/ 2771589 h 2771589"/>
                <a:gd name="connsiteX7" fmla="*/ 11517549 w 11517549"/>
                <a:gd name="connsiteY7" fmla="*/ 2771589 h 2771589"/>
                <a:gd name="connsiteX0" fmla="*/ 0 w 11517549"/>
                <a:gd name="connsiteY0" fmla="*/ 2771589 h 2771589"/>
                <a:gd name="connsiteX1" fmla="*/ 8171234 w 11517549"/>
                <a:gd name="connsiteY1" fmla="*/ 2771589 h 2771589"/>
                <a:gd name="connsiteX2" fmla="*/ 9105089 w 11517549"/>
                <a:gd name="connsiteY2" fmla="*/ 942789 h 2771589"/>
                <a:gd name="connsiteX3" fmla="*/ 7704306 w 11517549"/>
                <a:gd name="connsiteY3" fmla="*/ 1088704 h 2771589"/>
                <a:gd name="connsiteX4" fmla="*/ 7247106 w 11517549"/>
                <a:gd name="connsiteY4" fmla="*/ 1030338 h 2771589"/>
                <a:gd name="connsiteX5" fmla="*/ 9527905 w 11517549"/>
                <a:gd name="connsiteY5" fmla="*/ 824708 h 2771589"/>
                <a:gd name="connsiteX6" fmla="*/ 8599251 w 11517549"/>
                <a:gd name="connsiteY6" fmla="*/ 2771589 h 2771589"/>
                <a:gd name="connsiteX7" fmla="*/ 11517549 w 11517549"/>
                <a:gd name="connsiteY7" fmla="*/ 2771589 h 2771589"/>
                <a:gd name="connsiteX0" fmla="*/ 0 w 11517549"/>
                <a:gd name="connsiteY0" fmla="*/ 2771589 h 2771589"/>
                <a:gd name="connsiteX1" fmla="*/ 8171234 w 11517549"/>
                <a:gd name="connsiteY1" fmla="*/ 2771589 h 2771589"/>
                <a:gd name="connsiteX2" fmla="*/ 9105089 w 11517549"/>
                <a:gd name="connsiteY2" fmla="*/ 942789 h 2771589"/>
                <a:gd name="connsiteX3" fmla="*/ 7704306 w 11517549"/>
                <a:gd name="connsiteY3" fmla="*/ 1088704 h 2771589"/>
                <a:gd name="connsiteX4" fmla="*/ 7247106 w 11517549"/>
                <a:gd name="connsiteY4" fmla="*/ 1030338 h 2771589"/>
                <a:gd name="connsiteX5" fmla="*/ 9527905 w 11517549"/>
                <a:gd name="connsiteY5" fmla="*/ 824708 h 2771589"/>
                <a:gd name="connsiteX6" fmla="*/ 8599251 w 11517549"/>
                <a:gd name="connsiteY6" fmla="*/ 2771589 h 2771589"/>
                <a:gd name="connsiteX7" fmla="*/ 11517549 w 11517549"/>
                <a:gd name="connsiteY7" fmla="*/ 2771589 h 2771589"/>
                <a:gd name="connsiteX0" fmla="*/ 0 w 11517549"/>
                <a:gd name="connsiteY0" fmla="*/ 2781884 h 2781884"/>
                <a:gd name="connsiteX1" fmla="*/ 8171234 w 11517549"/>
                <a:gd name="connsiteY1" fmla="*/ 2781884 h 2781884"/>
                <a:gd name="connsiteX2" fmla="*/ 9105089 w 11517549"/>
                <a:gd name="connsiteY2" fmla="*/ 953084 h 2781884"/>
                <a:gd name="connsiteX3" fmla="*/ 7704306 w 11517549"/>
                <a:gd name="connsiteY3" fmla="*/ 1098999 h 2781884"/>
                <a:gd name="connsiteX4" fmla="*/ 7247106 w 11517549"/>
                <a:gd name="connsiteY4" fmla="*/ 1040633 h 2781884"/>
                <a:gd name="connsiteX5" fmla="*/ 9527905 w 11517549"/>
                <a:gd name="connsiteY5" fmla="*/ 835003 h 2781884"/>
                <a:gd name="connsiteX6" fmla="*/ 8599251 w 11517549"/>
                <a:gd name="connsiteY6" fmla="*/ 2781884 h 2781884"/>
                <a:gd name="connsiteX7" fmla="*/ 11517549 w 11517549"/>
                <a:gd name="connsiteY7" fmla="*/ 2781884 h 2781884"/>
                <a:gd name="connsiteX0" fmla="*/ 0 w 11517549"/>
                <a:gd name="connsiteY0" fmla="*/ 2781884 h 2781884"/>
                <a:gd name="connsiteX1" fmla="*/ 8171234 w 11517549"/>
                <a:gd name="connsiteY1" fmla="*/ 2781884 h 2781884"/>
                <a:gd name="connsiteX2" fmla="*/ 9105089 w 11517549"/>
                <a:gd name="connsiteY2" fmla="*/ 953084 h 2781884"/>
                <a:gd name="connsiteX3" fmla="*/ 7704306 w 11517549"/>
                <a:gd name="connsiteY3" fmla="*/ 1098999 h 2781884"/>
                <a:gd name="connsiteX4" fmla="*/ 7247106 w 11517549"/>
                <a:gd name="connsiteY4" fmla="*/ 1040633 h 2781884"/>
                <a:gd name="connsiteX5" fmla="*/ 9527905 w 11517549"/>
                <a:gd name="connsiteY5" fmla="*/ 835003 h 2781884"/>
                <a:gd name="connsiteX6" fmla="*/ 8599251 w 11517549"/>
                <a:gd name="connsiteY6" fmla="*/ 2781884 h 2781884"/>
                <a:gd name="connsiteX7" fmla="*/ 11517549 w 11517549"/>
                <a:gd name="connsiteY7" fmla="*/ 2781884 h 2781884"/>
                <a:gd name="connsiteX0" fmla="*/ 0 w 11517549"/>
                <a:gd name="connsiteY0" fmla="*/ 2781884 h 2781884"/>
                <a:gd name="connsiteX1" fmla="*/ 8171234 w 11517549"/>
                <a:gd name="connsiteY1" fmla="*/ 2781884 h 2781884"/>
                <a:gd name="connsiteX2" fmla="*/ 9105089 w 11517549"/>
                <a:gd name="connsiteY2" fmla="*/ 953084 h 2781884"/>
                <a:gd name="connsiteX3" fmla="*/ 7704306 w 11517549"/>
                <a:gd name="connsiteY3" fmla="*/ 1098999 h 2781884"/>
                <a:gd name="connsiteX4" fmla="*/ 7247106 w 11517549"/>
                <a:gd name="connsiteY4" fmla="*/ 1040633 h 2781884"/>
                <a:gd name="connsiteX5" fmla="*/ 9527905 w 11517549"/>
                <a:gd name="connsiteY5" fmla="*/ 835003 h 2781884"/>
                <a:gd name="connsiteX6" fmla="*/ 8599251 w 11517549"/>
                <a:gd name="connsiteY6" fmla="*/ 2781884 h 2781884"/>
                <a:gd name="connsiteX7" fmla="*/ 11517549 w 11517549"/>
                <a:gd name="connsiteY7" fmla="*/ 2781884 h 2781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17549" h="2781884">
                  <a:moveTo>
                    <a:pt x="0" y="2781884"/>
                  </a:moveTo>
                  <a:lnTo>
                    <a:pt x="8171234" y="2781884"/>
                  </a:lnTo>
                  <a:cubicBezTo>
                    <a:pt x="8122265" y="1634141"/>
                    <a:pt x="9178612" y="1581490"/>
                    <a:pt x="9105089" y="953084"/>
                  </a:cubicBezTo>
                  <a:cubicBezTo>
                    <a:pt x="9028022" y="294389"/>
                    <a:pt x="7861458" y="46386"/>
                    <a:pt x="7704306" y="1098999"/>
                  </a:cubicBezTo>
                  <a:lnTo>
                    <a:pt x="7247106" y="1040633"/>
                  </a:lnTo>
                  <a:cubicBezTo>
                    <a:pt x="7287294" y="-229409"/>
                    <a:pt x="9306484" y="-382879"/>
                    <a:pt x="9527905" y="835003"/>
                  </a:cubicBezTo>
                  <a:cubicBezTo>
                    <a:pt x="9703088" y="1798564"/>
                    <a:pt x="8507640" y="1802618"/>
                    <a:pt x="8599251" y="2781884"/>
                  </a:cubicBezTo>
                  <a:lnTo>
                    <a:pt x="11517549" y="2781884"/>
                  </a:lnTo>
                </a:path>
              </a:pathLst>
            </a:custGeom>
            <a:noFill/>
            <a:ln w="19050" cap="flat" cmpd="sng" algn="ctr">
              <a:solidFill>
                <a:srgbClr val="CC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 bwMode="gray">
            <a:xfrm>
              <a:off x="8513806" y="5890341"/>
              <a:ext cx="422066" cy="422066"/>
            </a:xfrm>
            <a:prstGeom prst="rect">
              <a:avLst/>
            </a:prstGeom>
            <a:noFill/>
            <a:ln w="19050" cap="flat" cmpd="sng" algn="ctr">
              <a:solidFill>
                <a:srgbClr val="CC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0376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btfpColumnIndicatorGroup2">
            <a:extLst>
              <a:ext uri="{FF2B5EF4-FFF2-40B4-BE49-F238E27FC236}">
                <a16:creationId xmlns:a16="http://schemas.microsoft.com/office/drawing/2014/main" id="{1DC2616E-42CF-9576-12C9-A36016920A9E}"/>
              </a:ext>
            </a:extLst>
          </p:cNvPr>
          <p:cNvGrpSpPr/>
          <p:nvPr/>
        </p:nvGrpSpPr>
        <p:grpSpPr>
          <a:xfrm>
            <a:off x="0" y="6926580"/>
            <a:ext cx="12192000" cy="137160"/>
            <a:chOff x="0" y="6926580"/>
            <a:chExt cx="12192000" cy="137160"/>
          </a:xfrm>
        </p:grpSpPr>
        <p:sp>
          <p:nvSpPr>
            <p:cNvPr id="10" name="btfpColumnGapBlocker420425">
              <a:extLst>
                <a:ext uri="{FF2B5EF4-FFF2-40B4-BE49-F238E27FC236}">
                  <a16:creationId xmlns:a16="http://schemas.microsoft.com/office/drawing/2014/main" id="{AAFBA18A-C6D8-6514-4577-1289108570B5}"/>
                </a:ext>
              </a:extLst>
            </p:cNvPr>
            <p:cNvSpPr/>
            <p:nvPr/>
          </p:nvSpPr>
          <p:spPr bwMode="gray">
            <a:xfrm>
              <a:off x="11849100" y="692658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btfpColumnGapBlocker478629">
              <a:extLst>
                <a:ext uri="{FF2B5EF4-FFF2-40B4-BE49-F238E27FC236}">
                  <a16:creationId xmlns:a16="http://schemas.microsoft.com/office/drawing/2014/main" id="{DD786B55-13E3-EE87-2C85-CF5A2834BFD4}"/>
                </a:ext>
              </a:extLst>
            </p:cNvPr>
            <p:cNvSpPr/>
            <p:nvPr/>
          </p:nvSpPr>
          <p:spPr bwMode="gray">
            <a:xfrm>
              <a:off x="0" y="692658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btfpColumnIndicator842867">
              <a:extLst>
                <a:ext uri="{FF2B5EF4-FFF2-40B4-BE49-F238E27FC236}">
                  <a16:creationId xmlns:a16="http://schemas.microsoft.com/office/drawing/2014/main" id="{21CAE9BE-2CDB-E3C3-D6E7-E5E4254F2B82}"/>
                </a:ext>
              </a:extLst>
            </p:cNvPr>
            <p:cNvCxnSpPr/>
            <p:nvPr/>
          </p:nvCxnSpPr>
          <p:spPr bwMode="gray">
            <a:xfrm flipV="1">
              <a:off x="118491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btfpColumnIndicator434117">
              <a:extLst>
                <a:ext uri="{FF2B5EF4-FFF2-40B4-BE49-F238E27FC236}">
                  <a16:creationId xmlns:a16="http://schemas.microsoft.com/office/drawing/2014/main" id="{AD765422-24CF-CE95-54C2-8811AA8B79E2}"/>
                </a:ext>
              </a:extLst>
            </p:cNvPr>
            <p:cNvCxnSpPr/>
            <p:nvPr/>
          </p:nvCxnSpPr>
          <p:spPr bwMode="gray">
            <a:xfrm flipV="1">
              <a:off x="3556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btfpColumnIndicatorGroup1">
            <a:extLst>
              <a:ext uri="{FF2B5EF4-FFF2-40B4-BE49-F238E27FC236}">
                <a16:creationId xmlns:a16="http://schemas.microsoft.com/office/drawing/2014/main" id="{E678C6B7-D763-BEB2-67B7-1F255E1FCDF9}"/>
              </a:ext>
            </a:extLst>
          </p:cNvPr>
          <p:cNvGrpSpPr/>
          <p:nvPr/>
        </p:nvGrpSpPr>
        <p:grpSpPr>
          <a:xfrm>
            <a:off x="0" y="-205740"/>
            <a:ext cx="12192000" cy="137160"/>
            <a:chOff x="0" y="-205740"/>
            <a:chExt cx="12192000" cy="137160"/>
          </a:xfrm>
        </p:grpSpPr>
        <p:sp>
          <p:nvSpPr>
            <p:cNvPr id="9" name="btfpColumnGapBlocker516187">
              <a:extLst>
                <a:ext uri="{FF2B5EF4-FFF2-40B4-BE49-F238E27FC236}">
                  <a16:creationId xmlns:a16="http://schemas.microsoft.com/office/drawing/2014/main" id="{25034C0A-8D76-81F3-ED33-52DE70E34A45}"/>
                </a:ext>
              </a:extLst>
            </p:cNvPr>
            <p:cNvSpPr/>
            <p:nvPr/>
          </p:nvSpPr>
          <p:spPr bwMode="gray">
            <a:xfrm>
              <a:off x="11849100" y="-20574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7" name="btfpColumnGapBlocker398410">
              <a:extLst>
                <a:ext uri="{FF2B5EF4-FFF2-40B4-BE49-F238E27FC236}">
                  <a16:creationId xmlns:a16="http://schemas.microsoft.com/office/drawing/2014/main" id="{BB37CD53-9E72-1880-EDED-4DE0E22E3C0A}"/>
                </a:ext>
              </a:extLst>
            </p:cNvPr>
            <p:cNvSpPr/>
            <p:nvPr/>
          </p:nvSpPr>
          <p:spPr bwMode="gray">
            <a:xfrm>
              <a:off x="0" y="-20574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btfpColumnIndicator301202">
              <a:extLst>
                <a:ext uri="{FF2B5EF4-FFF2-40B4-BE49-F238E27FC236}">
                  <a16:creationId xmlns:a16="http://schemas.microsoft.com/office/drawing/2014/main" id="{F9E34B6E-4195-D089-B62F-2BDA5FAEA224}"/>
                </a:ext>
              </a:extLst>
            </p:cNvPr>
            <p:cNvCxnSpPr/>
            <p:nvPr/>
          </p:nvCxnSpPr>
          <p:spPr bwMode="gray">
            <a:xfrm flipV="1">
              <a:off x="118491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btfpColumnIndicator904262">
              <a:extLst>
                <a:ext uri="{FF2B5EF4-FFF2-40B4-BE49-F238E27FC236}">
                  <a16:creationId xmlns:a16="http://schemas.microsoft.com/office/drawing/2014/main" id="{51ADF8A8-059C-5F35-D5E9-10615D255D53}"/>
                </a:ext>
              </a:extLst>
            </p:cNvPr>
            <p:cNvCxnSpPr/>
            <p:nvPr/>
          </p:nvCxnSpPr>
          <p:spPr bwMode="gray">
            <a:xfrm flipV="1">
              <a:off x="3556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0AE77A-7101-04A4-3422-7DDBC62D4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Supplier Hub?</a:t>
            </a:r>
            <a:endParaRPr lang="en-AU" dirty="0"/>
          </a:p>
        </p:txBody>
      </p:sp>
      <p:sp>
        <p:nvSpPr>
          <p:cNvPr id="13" name="btfpBulletedList476740">
            <a:extLst>
              <a:ext uri="{FF2B5EF4-FFF2-40B4-BE49-F238E27FC236}">
                <a16:creationId xmlns:a16="http://schemas.microsoft.com/office/drawing/2014/main" id="{A4B5A712-E6F8-4084-8BD0-B4889A20CDFD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gray">
          <a:xfrm>
            <a:off x="355600" y="1295400"/>
            <a:ext cx="11493500" cy="2534916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r>
              <a:rPr lang="en-AU" dirty="0"/>
              <a:t>Mid-Western Regional Council are introducing an online tool to support improved communication and contract management with Suppliers (vendors / contractors).</a:t>
            </a:r>
          </a:p>
          <a:p>
            <a:r>
              <a:rPr lang="en-AU" dirty="0"/>
              <a:t>Supplier Hub is the online tool that you can use to:</a:t>
            </a:r>
          </a:p>
          <a:p>
            <a:pPr lvl="1"/>
            <a:r>
              <a:rPr lang="en-AU" dirty="0"/>
              <a:t>Access information on your awarded contracts</a:t>
            </a:r>
          </a:p>
          <a:p>
            <a:pPr lvl="1"/>
            <a:r>
              <a:rPr lang="en-AU" dirty="0"/>
              <a:t>Provide information to Council (documents, assessments, etc.)</a:t>
            </a:r>
          </a:p>
          <a:p>
            <a:pPr lvl="1"/>
            <a:r>
              <a:rPr lang="en-AU" dirty="0"/>
              <a:t>Update your own Insurance information</a:t>
            </a:r>
          </a:p>
          <a:p>
            <a:pPr lvl="1"/>
            <a:r>
              <a:rPr lang="en-AU" dirty="0"/>
              <a:t>Be allocated tasks or actions in relation to an awarded contract.</a:t>
            </a:r>
          </a:p>
          <a:p>
            <a:r>
              <a:rPr lang="en-AU" dirty="0"/>
              <a:t>The online tool is provide by a company call Portt.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2022C-DBBE-47AB-B69E-2C082EF64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512" y="3864839"/>
            <a:ext cx="8379412" cy="2627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016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btfpColumnIndicatorGroup2">
            <a:extLst>
              <a:ext uri="{FF2B5EF4-FFF2-40B4-BE49-F238E27FC236}">
                <a16:creationId xmlns:a16="http://schemas.microsoft.com/office/drawing/2014/main" id="{0190608D-2F79-2B40-A539-D733BCEB6309}"/>
              </a:ext>
            </a:extLst>
          </p:cNvPr>
          <p:cNvGrpSpPr/>
          <p:nvPr/>
        </p:nvGrpSpPr>
        <p:grpSpPr>
          <a:xfrm>
            <a:off x="0" y="6926580"/>
            <a:ext cx="12192000" cy="137160"/>
            <a:chOff x="0" y="6926580"/>
            <a:chExt cx="12192000" cy="137160"/>
          </a:xfrm>
        </p:grpSpPr>
        <p:sp>
          <p:nvSpPr>
            <p:cNvPr id="55" name="btfpColumnGapBlocker821751">
              <a:extLst>
                <a:ext uri="{FF2B5EF4-FFF2-40B4-BE49-F238E27FC236}">
                  <a16:creationId xmlns:a16="http://schemas.microsoft.com/office/drawing/2014/main" id="{4FEC9CA8-FB1B-80E6-18CC-49C0B5A9854A}"/>
                </a:ext>
              </a:extLst>
            </p:cNvPr>
            <p:cNvSpPr/>
            <p:nvPr/>
          </p:nvSpPr>
          <p:spPr bwMode="gray">
            <a:xfrm>
              <a:off x="11849100" y="692658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53" name="btfpColumnGapBlocker395976">
              <a:extLst>
                <a:ext uri="{FF2B5EF4-FFF2-40B4-BE49-F238E27FC236}">
                  <a16:creationId xmlns:a16="http://schemas.microsoft.com/office/drawing/2014/main" id="{8E65FC42-C63B-5694-0D3E-6672E95C2146}"/>
                </a:ext>
              </a:extLst>
            </p:cNvPr>
            <p:cNvSpPr/>
            <p:nvPr/>
          </p:nvSpPr>
          <p:spPr bwMode="gray">
            <a:xfrm>
              <a:off x="5835650" y="6926580"/>
              <a:ext cx="5334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51" name="btfpColumnIndicator723430">
              <a:extLst>
                <a:ext uri="{FF2B5EF4-FFF2-40B4-BE49-F238E27FC236}">
                  <a16:creationId xmlns:a16="http://schemas.microsoft.com/office/drawing/2014/main" id="{92681E08-408D-95DD-DCD7-A12441C1E6DD}"/>
                </a:ext>
              </a:extLst>
            </p:cNvPr>
            <p:cNvCxnSpPr/>
            <p:nvPr/>
          </p:nvCxnSpPr>
          <p:spPr bwMode="gray">
            <a:xfrm flipV="1">
              <a:off x="118491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btfpColumnIndicator919749">
              <a:extLst>
                <a:ext uri="{FF2B5EF4-FFF2-40B4-BE49-F238E27FC236}">
                  <a16:creationId xmlns:a16="http://schemas.microsoft.com/office/drawing/2014/main" id="{83C16762-1A5F-B00A-B029-A2E492885E70}"/>
                </a:ext>
              </a:extLst>
            </p:cNvPr>
            <p:cNvCxnSpPr/>
            <p:nvPr/>
          </p:nvCxnSpPr>
          <p:spPr bwMode="gray">
            <a:xfrm flipV="1">
              <a:off x="636905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btfpColumnGapBlocker112605">
              <a:extLst>
                <a:ext uri="{FF2B5EF4-FFF2-40B4-BE49-F238E27FC236}">
                  <a16:creationId xmlns:a16="http://schemas.microsoft.com/office/drawing/2014/main" id="{63B6BDA5-CC1A-34BE-AA61-09F8DF0A8EA2}"/>
                </a:ext>
              </a:extLst>
            </p:cNvPr>
            <p:cNvSpPr/>
            <p:nvPr/>
          </p:nvSpPr>
          <p:spPr bwMode="gray">
            <a:xfrm>
              <a:off x="0" y="692658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btfpColumnIndicator903867">
              <a:extLst>
                <a:ext uri="{FF2B5EF4-FFF2-40B4-BE49-F238E27FC236}">
                  <a16:creationId xmlns:a16="http://schemas.microsoft.com/office/drawing/2014/main" id="{53289101-8EEE-0C16-1751-30A767B5A48F}"/>
                </a:ext>
              </a:extLst>
            </p:cNvPr>
            <p:cNvCxnSpPr/>
            <p:nvPr/>
          </p:nvCxnSpPr>
          <p:spPr bwMode="gray">
            <a:xfrm flipV="1">
              <a:off x="583565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btfpColumnIndicator612586">
              <a:extLst>
                <a:ext uri="{FF2B5EF4-FFF2-40B4-BE49-F238E27FC236}">
                  <a16:creationId xmlns:a16="http://schemas.microsoft.com/office/drawing/2014/main" id="{EFCAD0EE-2650-E71F-9BD9-9B205EEEBDD2}"/>
                </a:ext>
              </a:extLst>
            </p:cNvPr>
            <p:cNvCxnSpPr/>
            <p:nvPr/>
          </p:nvCxnSpPr>
          <p:spPr bwMode="gray">
            <a:xfrm flipV="1">
              <a:off x="3556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btfpColumnIndicatorGroup1">
            <a:extLst>
              <a:ext uri="{FF2B5EF4-FFF2-40B4-BE49-F238E27FC236}">
                <a16:creationId xmlns:a16="http://schemas.microsoft.com/office/drawing/2014/main" id="{83ED152B-C0DF-828B-36FC-56C9AB7D20EC}"/>
              </a:ext>
            </a:extLst>
          </p:cNvPr>
          <p:cNvGrpSpPr/>
          <p:nvPr/>
        </p:nvGrpSpPr>
        <p:grpSpPr>
          <a:xfrm>
            <a:off x="0" y="-205740"/>
            <a:ext cx="12192000" cy="137160"/>
            <a:chOff x="0" y="-205740"/>
            <a:chExt cx="12192000" cy="137160"/>
          </a:xfrm>
        </p:grpSpPr>
        <p:sp>
          <p:nvSpPr>
            <p:cNvPr id="54" name="btfpColumnGapBlocker551028">
              <a:extLst>
                <a:ext uri="{FF2B5EF4-FFF2-40B4-BE49-F238E27FC236}">
                  <a16:creationId xmlns:a16="http://schemas.microsoft.com/office/drawing/2014/main" id="{E2CF834D-ABE2-A2EF-0CA5-463E1302AED2}"/>
                </a:ext>
              </a:extLst>
            </p:cNvPr>
            <p:cNvSpPr/>
            <p:nvPr/>
          </p:nvSpPr>
          <p:spPr bwMode="gray">
            <a:xfrm>
              <a:off x="11849100" y="-20574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52" name="btfpColumnGapBlocker420895">
              <a:extLst>
                <a:ext uri="{FF2B5EF4-FFF2-40B4-BE49-F238E27FC236}">
                  <a16:creationId xmlns:a16="http://schemas.microsoft.com/office/drawing/2014/main" id="{B21F5910-008F-A037-AC7C-EFD291FBECDA}"/>
                </a:ext>
              </a:extLst>
            </p:cNvPr>
            <p:cNvSpPr/>
            <p:nvPr/>
          </p:nvSpPr>
          <p:spPr bwMode="gray">
            <a:xfrm>
              <a:off x="5835650" y="-205740"/>
              <a:ext cx="5334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50" name="btfpColumnIndicator912835">
              <a:extLst>
                <a:ext uri="{FF2B5EF4-FFF2-40B4-BE49-F238E27FC236}">
                  <a16:creationId xmlns:a16="http://schemas.microsoft.com/office/drawing/2014/main" id="{0F9EAF14-5175-3D45-9BFC-85B99A7BB8DE}"/>
                </a:ext>
              </a:extLst>
            </p:cNvPr>
            <p:cNvCxnSpPr/>
            <p:nvPr/>
          </p:nvCxnSpPr>
          <p:spPr bwMode="gray">
            <a:xfrm flipV="1">
              <a:off x="118491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btfpColumnIndicator189069">
              <a:extLst>
                <a:ext uri="{FF2B5EF4-FFF2-40B4-BE49-F238E27FC236}">
                  <a16:creationId xmlns:a16="http://schemas.microsoft.com/office/drawing/2014/main" id="{E048FFFC-4813-5DDC-085A-6C6882C0288F}"/>
                </a:ext>
              </a:extLst>
            </p:cNvPr>
            <p:cNvCxnSpPr/>
            <p:nvPr/>
          </p:nvCxnSpPr>
          <p:spPr bwMode="gray">
            <a:xfrm flipV="1">
              <a:off x="636905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btfpColumnGapBlocker484228">
              <a:extLst>
                <a:ext uri="{FF2B5EF4-FFF2-40B4-BE49-F238E27FC236}">
                  <a16:creationId xmlns:a16="http://schemas.microsoft.com/office/drawing/2014/main" id="{EB6E4FF1-9B69-12D2-992A-4A6D418E627C}"/>
                </a:ext>
              </a:extLst>
            </p:cNvPr>
            <p:cNvSpPr/>
            <p:nvPr/>
          </p:nvSpPr>
          <p:spPr bwMode="gray">
            <a:xfrm>
              <a:off x="0" y="-20574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btfpColumnIndicator757316">
              <a:extLst>
                <a:ext uri="{FF2B5EF4-FFF2-40B4-BE49-F238E27FC236}">
                  <a16:creationId xmlns:a16="http://schemas.microsoft.com/office/drawing/2014/main" id="{F5B6917E-0569-EC6B-E8FD-EEA1B5966707}"/>
                </a:ext>
              </a:extLst>
            </p:cNvPr>
            <p:cNvCxnSpPr/>
            <p:nvPr/>
          </p:nvCxnSpPr>
          <p:spPr bwMode="gray">
            <a:xfrm flipV="1">
              <a:off x="583565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btfpColumnIndicator118893">
              <a:extLst>
                <a:ext uri="{FF2B5EF4-FFF2-40B4-BE49-F238E27FC236}">
                  <a16:creationId xmlns:a16="http://schemas.microsoft.com/office/drawing/2014/main" id="{370F0C1E-9C29-BA36-8D2D-8E7272F995C1}"/>
                </a:ext>
              </a:extLst>
            </p:cNvPr>
            <p:cNvCxnSpPr/>
            <p:nvPr/>
          </p:nvCxnSpPr>
          <p:spPr bwMode="gray">
            <a:xfrm flipV="1">
              <a:off x="3556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642C3B-D4B3-407E-894B-071110009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MWRC introducing the Supplier Hub?</a:t>
            </a:r>
            <a:endParaRPr lang="en-AU" dirty="0"/>
          </a:p>
        </p:txBody>
      </p:sp>
      <p:sp>
        <p:nvSpPr>
          <p:cNvPr id="13" name="btfpBulletedList529125">
            <a:extLst>
              <a:ext uri="{FF2B5EF4-FFF2-40B4-BE49-F238E27FC236}">
                <a16:creationId xmlns:a16="http://schemas.microsoft.com/office/drawing/2014/main" id="{DFFD64E3-3226-33B9-A2A3-DED70F0706FC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gray">
          <a:xfrm>
            <a:off x="355600" y="1295400"/>
            <a:ext cx="11493500" cy="2119417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an organisation, MWRC want to improve and become better at what we do, and how we work with our suppliers. </a:t>
            </a:r>
          </a:p>
          <a:p>
            <a:pPr lvl="1"/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new pr</a:t>
            </a:r>
            <a:r>
              <a:rPr lang="en-A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ocurement framework, contract management framework and also our management of supplier compliance and communication is being implemented internally.</a:t>
            </a:r>
            <a:endParaRPr lang="en-A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Within Council, there </a:t>
            </a:r>
            <a:r>
              <a:rPr lang="en-AU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new system known as ‘Portt”, which will support the management of contracts, internally within Council, and with our Suppliers. 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endParaRPr lang="en-AU" dirty="0"/>
          </a:p>
        </p:txBody>
      </p:sp>
      <p:grpSp>
        <p:nvGrpSpPr>
          <p:cNvPr id="27" name="btfpRowSeparator397274">
            <a:extLst>
              <a:ext uri="{FF2B5EF4-FFF2-40B4-BE49-F238E27FC236}">
                <a16:creationId xmlns:a16="http://schemas.microsoft.com/office/drawing/2014/main" id="{8A0DEEC5-AD65-469E-B3F4-868785478190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64954" y="3541817"/>
            <a:ext cx="12721908" cy="180181"/>
            <a:chOff x="-264954" y="0"/>
            <a:chExt cx="12721908" cy="180181"/>
          </a:xfrm>
        </p:grpSpPr>
        <p:sp>
          <p:nvSpPr>
            <p:cNvPr id="24" name="btfpRowSeparatorArrowLeft397274">
              <a:extLst>
                <a:ext uri="{FF2B5EF4-FFF2-40B4-BE49-F238E27FC236}">
                  <a16:creationId xmlns:a16="http://schemas.microsoft.com/office/drawing/2014/main" id="{5D0133EF-E7AF-FDFB-EB14-F6F4A4D1E3A2}"/>
                </a:ext>
              </a:extLst>
            </p:cNvPr>
            <p:cNvSpPr/>
            <p:nvPr/>
          </p:nvSpPr>
          <p:spPr bwMode="gray">
            <a:xfrm>
              <a:off x="-264954" y="0"/>
              <a:ext cx="252254" cy="180181"/>
            </a:xfrm>
            <a:prstGeom prst="upDownArrow">
              <a:avLst>
                <a:gd name="adj1" fmla="val 50000"/>
                <a:gd name="adj2" fmla="val 33000"/>
              </a:avLst>
            </a:prstGeom>
            <a:solidFill>
              <a:srgbClr val="BBCABA">
                <a:alpha val="75000"/>
              </a:srgbClr>
            </a:solid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btfpRowSeparatorArrowRight397274">
              <a:extLst>
                <a:ext uri="{FF2B5EF4-FFF2-40B4-BE49-F238E27FC236}">
                  <a16:creationId xmlns:a16="http://schemas.microsoft.com/office/drawing/2014/main" id="{BD575BB1-4D5C-89CE-6263-E88576961B98}"/>
                </a:ext>
              </a:extLst>
            </p:cNvPr>
            <p:cNvSpPr/>
            <p:nvPr/>
          </p:nvSpPr>
          <p:spPr bwMode="gray">
            <a:xfrm>
              <a:off x="12204700" y="0"/>
              <a:ext cx="252254" cy="180181"/>
            </a:xfrm>
            <a:prstGeom prst="upDownArrow">
              <a:avLst>
                <a:gd name="adj1" fmla="val 50000"/>
                <a:gd name="adj2" fmla="val 33000"/>
              </a:avLst>
            </a:prstGeom>
            <a:solidFill>
              <a:srgbClr val="BBCABA">
                <a:alpha val="75000"/>
              </a:srgbClr>
            </a:solid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btfpRowSeparatorLine397274">
              <a:extLst>
                <a:ext uri="{FF2B5EF4-FFF2-40B4-BE49-F238E27FC236}">
                  <a16:creationId xmlns:a16="http://schemas.microsoft.com/office/drawing/2014/main" id="{6995FA23-761B-01B6-FB76-0355354EBF9C}"/>
                </a:ext>
              </a:extLst>
            </p:cNvPr>
            <p:cNvCxnSpPr/>
            <p:nvPr/>
          </p:nvCxnSpPr>
          <p:spPr bwMode="gray">
            <a:xfrm>
              <a:off x="355600" y="0"/>
              <a:ext cx="11493500" cy="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miter lim="800000"/>
              <a:tailEnd type="none" w="med" len="lg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tailEnd type="none" w="med" len="lg"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btfpBulletedList829516">
            <a:extLst>
              <a:ext uri="{FF2B5EF4-FFF2-40B4-BE49-F238E27FC236}">
                <a16:creationId xmlns:a16="http://schemas.microsoft.com/office/drawing/2014/main" id="{F49C8CA7-9A24-3FDF-4D92-677F8A831218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55600" y="3592617"/>
            <a:ext cx="11493500" cy="1201217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A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IMPORTANT NOTE:</a:t>
            </a: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Portt is an additional software for Contract Management. </a:t>
            </a:r>
          </a:p>
          <a:p>
            <a:pPr lvl="1">
              <a:spcAft>
                <a:spcPts val="800"/>
              </a:spcAft>
            </a:pPr>
            <a:r>
              <a:rPr lang="en-AU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VendorPanel</a:t>
            </a:r>
            <a:r>
              <a:rPr lang="en-A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still be utilised as our e-tendering portal to source and set up contracts. </a:t>
            </a:r>
          </a:p>
          <a:p>
            <a:pPr lvl="1">
              <a:spcAft>
                <a:spcPts val="800"/>
              </a:spcAft>
            </a:pPr>
            <a:r>
              <a:rPr lang="en-A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a contract is awarded, MWRC will use the Portt system to manage awarded contracts.</a:t>
            </a:r>
            <a:endParaRPr lang="en-A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0" name="btfpRowSeparator795830">
            <a:extLst>
              <a:ext uri="{FF2B5EF4-FFF2-40B4-BE49-F238E27FC236}">
                <a16:creationId xmlns:a16="http://schemas.microsoft.com/office/drawing/2014/main" id="{B1CAAC4A-8314-AAA2-5042-3CB73EBAF8E1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-264954" y="3567217"/>
            <a:ext cx="12721908" cy="180181"/>
            <a:chOff x="-330268" y="0"/>
            <a:chExt cx="12721908" cy="180181"/>
          </a:xfrm>
        </p:grpSpPr>
        <p:sp>
          <p:nvSpPr>
            <p:cNvPr id="37" name="btfpRowSeparatorArrowLeft795830">
              <a:extLst>
                <a:ext uri="{FF2B5EF4-FFF2-40B4-BE49-F238E27FC236}">
                  <a16:creationId xmlns:a16="http://schemas.microsoft.com/office/drawing/2014/main" id="{89845816-2EDE-09A4-ADFD-E9F6152170B6}"/>
                </a:ext>
              </a:extLst>
            </p:cNvPr>
            <p:cNvSpPr/>
            <p:nvPr/>
          </p:nvSpPr>
          <p:spPr bwMode="gray">
            <a:xfrm>
              <a:off x="-330268" y="0"/>
              <a:ext cx="252254" cy="180181"/>
            </a:xfrm>
            <a:prstGeom prst="upDownArrow">
              <a:avLst>
                <a:gd name="adj1" fmla="val 50000"/>
                <a:gd name="adj2" fmla="val 33000"/>
              </a:avLst>
            </a:prstGeom>
            <a:solidFill>
              <a:srgbClr val="BBCABA">
                <a:alpha val="75000"/>
              </a:srgbClr>
            </a:solid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38" name="btfpRowSeparatorArrowRight795830">
              <a:extLst>
                <a:ext uri="{FF2B5EF4-FFF2-40B4-BE49-F238E27FC236}">
                  <a16:creationId xmlns:a16="http://schemas.microsoft.com/office/drawing/2014/main" id="{61DDB414-7D21-369F-3022-B1A105F88203}"/>
                </a:ext>
              </a:extLst>
            </p:cNvPr>
            <p:cNvSpPr/>
            <p:nvPr/>
          </p:nvSpPr>
          <p:spPr bwMode="gray">
            <a:xfrm>
              <a:off x="12139386" y="0"/>
              <a:ext cx="252254" cy="180181"/>
            </a:xfrm>
            <a:prstGeom prst="upDownArrow">
              <a:avLst>
                <a:gd name="adj1" fmla="val 50000"/>
                <a:gd name="adj2" fmla="val 33000"/>
              </a:avLst>
            </a:prstGeom>
            <a:solidFill>
              <a:srgbClr val="BBCABA">
                <a:alpha val="75000"/>
              </a:srgbClr>
            </a:solid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39" name="btfpRowSeparatorLine795830">
              <a:extLst>
                <a:ext uri="{FF2B5EF4-FFF2-40B4-BE49-F238E27FC236}">
                  <a16:creationId xmlns:a16="http://schemas.microsoft.com/office/drawing/2014/main" id="{408E199C-05F1-E9F9-02B3-89F2847647A1}"/>
                </a:ext>
              </a:extLst>
            </p:cNvPr>
            <p:cNvCxnSpPr/>
            <p:nvPr/>
          </p:nvCxnSpPr>
          <p:spPr bwMode="gray">
            <a:xfrm>
              <a:off x="290286" y="0"/>
              <a:ext cx="11493500" cy="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miter lim="800000"/>
              <a:tailEnd type="none" w="med" len="lg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tailEnd type="none" w="med" len="lg"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69307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btfpColumnIndicatorGroup2">
            <a:extLst>
              <a:ext uri="{FF2B5EF4-FFF2-40B4-BE49-F238E27FC236}">
                <a16:creationId xmlns:a16="http://schemas.microsoft.com/office/drawing/2014/main" id="{0190608D-2F79-2B40-A539-D733BCEB6309}"/>
              </a:ext>
            </a:extLst>
          </p:cNvPr>
          <p:cNvGrpSpPr/>
          <p:nvPr/>
        </p:nvGrpSpPr>
        <p:grpSpPr>
          <a:xfrm>
            <a:off x="0" y="6926580"/>
            <a:ext cx="12192000" cy="137160"/>
            <a:chOff x="0" y="6926580"/>
            <a:chExt cx="12192000" cy="137160"/>
          </a:xfrm>
        </p:grpSpPr>
        <p:sp>
          <p:nvSpPr>
            <p:cNvPr id="55" name="btfpColumnGapBlocker821751">
              <a:extLst>
                <a:ext uri="{FF2B5EF4-FFF2-40B4-BE49-F238E27FC236}">
                  <a16:creationId xmlns:a16="http://schemas.microsoft.com/office/drawing/2014/main" id="{4FEC9CA8-FB1B-80E6-18CC-49C0B5A9854A}"/>
                </a:ext>
              </a:extLst>
            </p:cNvPr>
            <p:cNvSpPr/>
            <p:nvPr/>
          </p:nvSpPr>
          <p:spPr bwMode="gray">
            <a:xfrm>
              <a:off x="11849100" y="692658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53" name="btfpColumnGapBlocker395976">
              <a:extLst>
                <a:ext uri="{FF2B5EF4-FFF2-40B4-BE49-F238E27FC236}">
                  <a16:creationId xmlns:a16="http://schemas.microsoft.com/office/drawing/2014/main" id="{8E65FC42-C63B-5694-0D3E-6672E95C2146}"/>
                </a:ext>
              </a:extLst>
            </p:cNvPr>
            <p:cNvSpPr/>
            <p:nvPr/>
          </p:nvSpPr>
          <p:spPr bwMode="gray">
            <a:xfrm>
              <a:off x="5835650" y="6926580"/>
              <a:ext cx="5334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51" name="btfpColumnIndicator723430">
              <a:extLst>
                <a:ext uri="{FF2B5EF4-FFF2-40B4-BE49-F238E27FC236}">
                  <a16:creationId xmlns:a16="http://schemas.microsoft.com/office/drawing/2014/main" id="{92681E08-408D-95DD-DCD7-A12441C1E6DD}"/>
                </a:ext>
              </a:extLst>
            </p:cNvPr>
            <p:cNvCxnSpPr/>
            <p:nvPr/>
          </p:nvCxnSpPr>
          <p:spPr bwMode="gray">
            <a:xfrm flipV="1">
              <a:off x="118491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btfpColumnIndicator919749">
              <a:extLst>
                <a:ext uri="{FF2B5EF4-FFF2-40B4-BE49-F238E27FC236}">
                  <a16:creationId xmlns:a16="http://schemas.microsoft.com/office/drawing/2014/main" id="{83C16762-1A5F-B00A-B029-A2E492885E70}"/>
                </a:ext>
              </a:extLst>
            </p:cNvPr>
            <p:cNvCxnSpPr/>
            <p:nvPr/>
          </p:nvCxnSpPr>
          <p:spPr bwMode="gray">
            <a:xfrm flipV="1">
              <a:off x="636905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btfpColumnGapBlocker112605">
              <a:extLst>
                <a:ext uri="{FF2B5EF4-FFF2-40B4-BE49-F238E27FC236}">
                  <a16:creationId xmlns:a16="http://schemas.microsoft.com/office/drawing/2014/main" id="{63B6BDA5-CC1A-34BE-AA61-09F8DF0A8EA2}"/>
                </a:ext>
              </a:extLst>
            </p:cNvPr>
            <p:cNvSpPr/>
            <p:nvPr/>
          </p:nvSpPr>
          <p:spPr bwMode="gray">
            <a:xfrm>
              <a:off x="0" y="692658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btfpColumnIndicator903867">
              <a:extLst>
                <a:ext uri="{FF2B5EF4-FFF2-40B4-BE49-F238E27FC236}">
                  <a16:creationId xmlns:a16="http://schemas.microsoft.com/office/drawing/2014/main" id="{53289101-8EEE-0C16-1751-30A767B5A48F}"/>
                </a:ext>
              </a:extLst>
            </p:cNvPr>
            <p:cNvCxnSpPr/>
            <p:nvPr/>
          </p:nvCxnSpPr>
          <p:spPr bwMode="gray">
            <a:xfrm flipV="1">
              <a:off x="583565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btfpColumnIndicator612586">
              <a:extLst>
                <a:ext uri="{FF2B5EF4-FFF2-40B4-BE49-F238E27FC236}">
                  <a16:creationId xmlns:a16="http://schemas.microsoft.com/office/drawing/2014/main" id="{EFCAD0EE-2650-E71F-9BD9-9B205EEEBDD2}"/>
                </a:ext>
              </a:extLst>
            </p:cNvPr>
            <p:cNvCxnSpPr/>
            <p:nvPr/>
          </p:nvCxnSpPr>
          <p:spPr bwMode="gray">
            <a:xfrm flipV="1">
              <a:off x="3556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btfpColumnIndicatorGroup1">
            <a:extLst>
              <a:ext uri="{FF2B5EF4-FFF2-40B4-BE49-F238E27FC236}">
                <a16:creationId xmlns:a16="http://schemas.microsoft.com/office/drawing/2014/main" id="{83ED152B-C0DF-828B-36FC-56C9AB7D20EC}"/>
              </a:ext>
            </a:extLst>
          </p:cNvPr>
          <p:cNvGrpSpPr/>
          <p:nvPr/>
        </p:nvGrpSpPr>
        <p:grpSpPr>
          <a:xfrm>
            <a:off x="0" y="-205740"/>
            <a:ext cx="12192000" cy="137160"/>
            <a:chOff x="0" y="-205740"/>
            <a:chExt cx="12192000" cy="137160"/>
          </a:xfrm>
        </p:grpSpPr>
        <p:sp>
          <p:nvSpPr>
            <p:cNvPr id="54" name="btfpColumnGapBlocker551028">
              <a:extLst>
                <a:ext uri="{FF2B5EF4-FFF2-40B4-BE49-F238E27FC236}">
                  <a16:creationId xmlns:a16="http://schemas.microsoft.com/office/drawing/2014/main" id="{E2CF834D-ABE2-A2EF-0CA5-463E1302AED2}"/>
                </a:ext>
              </a:extLst>
            </p:cNvPr>
            <p:cNvSpPr/>
            <p:nvPr/>
          </p:nvSpPr>
          <p:spPr bwMode="gray">
            <a:xfrm>
              <a:off x="11849100" y="-20574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52" name="btfpColumnGapBlocker420895">
              <a:extLst>
                <a:ext uri="{FF2B5EF4-FFF2-40B4-BE49-F238E27FC236}">
                  <a16:creationId xmlns:a16="http://schemas.microsoft.com/office/drawing/2014/main" id="{B21F5910-008F-A037-AC7C-EFD291FBECDA}"/>
                </a:ext>
              </a:extLst>
            </p:cNvPr>
            <p:cNvSpPr/>
            <p:nvPr/>
          </p:nvSpPr>
          <p:spPr bwMode="gray">
            <a:xfrm>
              <a:off x="5835650" y="-205740"/>
              <a:ext cx="5334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50" name="btfpColumnIndicator912835">
              <a:extLst>
                <a:ext uri="{FF2B5EF4-FFF2-40B4-BE49-F238E27FC236}">
                  <a16:creationId xmlns:a16="http://schemas.microsoft.com/office/drawing/2014/main" id="{0F9EAF14-5175-3D45-9BFC-85B99A7BB8DE}"/>
                </a:ext>
              </a:extLst>
            </p:cNvPr>
            <p:cNvCxnSpPr/>
            <p:nvPr/>
          </p:nvCxnSpPr>
          <p:spPr bwMode="gray">
            <a:xfrm flipV="1">
              <a:off x="118491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btfpColumnIndicator189069">
              <a:extLst>
                <a:ext uri="{FF2B5EF4-FFF2-40B4-BE49-F238E27FC236}">
                  <a16:creationId xmlns:a16="http://schemas.microsoft.com/office/drawing/2014/main" id="{E048FFFC-4813-5DDC-085A-6C6882C0288F}"/>
                </a:ext>
              </a:extLst>
            </p:cNvPr>
            <p:cNvCxnSpPr/>
            <p:nvPr/>
          </p:nvCxnSpPr>
          <p:spPr bwMode="gray">
            <a:xfrm flipV="1">
              <a:off x="636905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btfpColumnGapBlocker484228">
              <a:extLst>
                <a:ext uri="{FF2B5EF4-FFF2-40B4-BE49-F238E27FC236}">
                  <a16:creationId xmlns:a16="http://schemas.microsoft.com/office/drawing/2014/main" id="{EB6E4FF1-9B69-12D2-992A-4A6D418E627C}"/>
                </a:ext>
              </a:extLst>
            </p:cNvPr>
            <p:cNvSpPr/>
            <p:nvPr/>
          </p:nvSpPr>
          <p:spPr bwMode="gray">
            <a:xfrm>
              <a:off x="0" y="-20574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btfpColumnIndicator757316">
              <a:extLst>
                <a:ext uri="{FF2B5EF4-FFF2-40B4-BE49-F238E27FC236}">
                  <a16:creationId xmlns:a16="http://schemas.microsoft.com/office/drawing/2014/main" id="{F5B6917E-0569-EC6B-E8FD-EEA1B5966707}"/>
                </a:ext>
              </a:extLst>
            </p:cNvPr>
            <p:cNvCxnSpPr/>
            <p:nvPr/>
          </p:nvCxnSpPr>
          <p:spPr bwMode="gray">
            <a:xfrm flipV="1">
              <a:off x="583565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btfpColumnIndicator118893">
              <a:extLst>
                <a:ext uri="{FF2B5EF4-FFF2-40B4-BE49-F238E27FC236}">
                  <a16:creationId xmlns:a16="http://schemas.microsoft.com/office/drawing/2014/main" id="{370F0C1E-9C29-BA36-8D2D-8E7272F995C1}"/>
                </a:ext>
              </a:extLst>
            </p:cNvPr>
            <p:cNvCxnSpPr/>
            <p:nvPr/>
          </p:nvCxnSpPr>
          <p:spPr bwMode="gray">
            <a:xfrm flipV="1">
              <a:off x="3556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642C3B-D4B3-407E-894B-071110009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the Supplier Hub help you?</a:t>
            </a:r>
            <a:endParaRPr lang="en-AU" dirty="0"/>
          </a:p>
        </p:txBody>
      </p:sp>
      <p:sp>
        <p:nvSpPr>
          <p:cNvPr id="13" name="btfpBulletedList529125">
            <a:extLst>
              <a:ext uri="{FF2B5EF4-FFF2-40B4-BE49-F238E27FC236}">
                <a16:creationId xmlns:a16="http://schemas.microsoft.com/office/drawing/2014/main" id="{DFFD64E3-3226-33B9-A2A3-DED70F0706FC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gray">
          <a:xfrm>
            <a:off x="355600" y="1295400"/>
            <a:ext cx="11493500" cy="2919636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r>
              <a:rPr lang="en-A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Supplier Hub will assist with:</a:t>
            </a:r>
          </a:p>
          <a:p>
            <a:pPr marL="520700" lvl="1" indent="-342900"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Upload your compliance requirements for example required insurance documents, licence requirements or induction evidence. 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20750" lvl="2" indent="-285750">
              <a:buFont typeface="Courier New" panose="02070309020205020404" pitchFamily="49" charset="0"/>
              <a:buChar char="o"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of you may have utilised </a:t>
            </a:r>
            <a:r>
              <a:rPr lang="en-A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VendorPanel</a:t>
            </a: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previously for compliance management, however, the new Portt system will now replace that activity.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0700" lvl="1" indent="-342900"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Track procurement activities related to your Contracts with Council 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0700" lvl="1" indent="-342900"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 and receive documentation on your Contract/s from Council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0700" lvl="1" indent="-342900"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Easily communicate with Council on risk, issues and queries on your Contract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9756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btfpColumnIndicatorGroup2">
            <a:extLst>
              <a:ext uri="{FF2B5EF4-FFF2-40B4-BE49-F238E27FC236}">
                <a16:creationId xmlns:a16="http://schemas.microsoft.com/office/drawing/2014/main" id="{6B5E934E-1858-556F-79F8-5BD828E37F00}"/>
              </a:ext>
            </a:extLst>
          </p:cNvPr>
          <p:cNvGrpSpPr/>
          <p:nvPr/>
        </p:nvGrpSpPr>
        <p:grpSpPr>
          <a:xfrm>
            <a:off x="0" y="6926580"/>
            <a:ext cx="12192000" cy="137160"/>
            <a:chOff x="0" y="6926580"/>
            <a:chExt cx="12192000" cy="137160"/>
          </a:xfrm>
        </p:grpSpPr>
        <p:sp>
          <p:nvSpPr>
            <p:cNvPr id="10" name="btfpColumnGapBlocker525314">
              <a:extLst>
                <a:ext uri="{FF2B5EF4-FFF2-40B4-BE49-F238E27FC236}">
                  <a16:creationId xmlns:a16="http://schemas.microsoft.com/office/drawing/2014/main" id="{6EA54CED-DDB6-7CDD-C665-E3D103F4A74D}"/>
                </a:ext>
              </a:extLst>
            </p:cNvPr>
            <p:cNvSpPr/>
            <p:nvPr/>
          </p:nvSpPr>
          <p:spPr bwMode="gray">
            <a:xfrm>
              <a:off x="11849100" y="692658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btfpColumnGapBlocker147290">
              <a:extLst>
                <a:ext uri="{FF2B5EF4-FFF2-40B4-BE49-F238E27FC236}">
                  <a16:creationId xmlns:a16="http://schemas.microsoft.com/office/drawing/2014/main" id="{6F5CEF18-563A-09B4-8B04-C339E8D644DB}"/>
                </a:ext>
              </a:extLst>
            </p:cNvPr>
            <p:cNvSpPr/>
            <p:nvPr/>
          </p:nvSpPr>
          <p:spPr bwMode="gray">
            <a:xfrm>
              <a:off x="0" y="692658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btfpColumnIndicator250795">
              <a:extLst>
                <a:ext uri="{FF2B5EF4-FFF2-40B4-BE49-F238E27FC236}">
                  <a16:creationId xmlns:a16="http://schemas.microsoft.com/office/drawing/2014/main" id="{6D2E3908-C544-31E6-A76F-96226F78FD7A}"/>
                </a:ext>
              </a:extLst>
            </p:cNvPr>
            <p:cNvCxnSpPr/>
            <p:nvPr/>
          </p:nvCxnSpPr>
          <p:spPr bwMode="gray">
            <a:xfrm flipV="1">
              <a:off x="118491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btfpColumnIndicator329103">
              <a:extLst>
                <a:ext uri="{FF2B5EF4-FFF2-40B4-BE49-F238E27FC236}">
                  <a16:creationId xmlns:a16="http://schemas.microsoft.com/office/drawing/2014/main" id="{E47A0B03-B4F1-6BF3-FB4D-86773EBDC5AA}"/>
                </a:ext>
              </a:extLst>
            </p:cNvPr>
            <p:cNvCxnSpPr/>
            <p:nvPr/>
          </p:nvCxnSpPr>
          <p:spPr bwMode="gray">
            <a:xfrm flipV="1">
              <a:off x="3556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btfpColumnIndicatorGroup1">
            <a:extLst>
              <a:ext uri="{FF2B5EF4-FFF2-40B4-BE49-F238E27FC236}">
                <a16:creationId xmlns:a16="http://schemas.microsoft.com/office/drawing/2014/main" id="{B77F377F-AD79-4EBE-C955-E08FF0076B21}"/>
              </a:ext>
            </a:extLst>
          </p:cNvPr>
          <p:cNvGrpSpPr/>
          <p:nvPr/>
        </p:nvGrpSpPr>
        <p:grpSpPr>
          <a:xfrm>
            <a:off x="0" y="-205740"/>
            <a:ext cx="12192000" cy="137160"/>
            <a:chOff x="0" y="-205740"/>
            <a:chExt cx="12192000" cy="137160"/>
          </a:xfrm>
        </p:grpSpPr>
        <p:sp>
          <p:nvSpPr>
            <p:cNvPr id="9" name="btfpColumnGapBlocker325338">
              <a:extLst>
                <a:ext uri="{FF2B5EF4-FFF2-40B4-BE49-F238E27FC236}">
                  <a16:creationId xmlns:a16="http://schemas.microsoft.com/office/drawing/2014/main" id="{AB113436-27E4-06AA-0420-F0868C67CE55}"/>
                </a:ext>
              </a:extLst>
            </p:cNvPr>
            <p:cNvSpPr/>
            <p:nvPr/>
          </p:nvSpPr>
          <p:spPr bwMode="gray">
            <a:xfrm>
              <a:off x="11849100" y="-20574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7" name="btfpColumnGapBlocker881227">
              <a:extLst>
                <a:ext uri="{FF2B5EF4-FFF2-40B4-BE49-F238E27FC236}">
                  <a16:creationId xmlns:a16="http://schemas.microsoft.com/office/drawing/2014/main" id="{5F445B3E-419D-A10A-E80D-8E9B35D4E999}"/>
                </a:ext>
              </a:extLst>
            </p:cNvPr>
            <p:cNvSpPr/>
            <p:nvPr/>
          </p:nvSpPr>
          <p:spPr bwMode="gray">
            <a:xfrm>
              <a:off x="0" y="-20574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btfpColumnIndicator400141">
              <a:extLst>
                <a:ext uri="{FF2B5EF4-FFF2-40B4-BE49-F238E27FC236}">
                  <a16:creationId xmlns:a16="http://schemas.microsoft.com/office/drawing/2014/main" id="{DD6AB740-99B2-84B2-6DEB-12CA1F2584D0}"/>
                </a:ext>
              </a:extLst>
            </p:cNvPr>
            <p:cNvCxnSpPr/>
            <p:nvPr/>
          </p:nvCxnSpPr>
          <p:spPr bwMode="gray">
            <a:xfrm flipV="1">
              <a:off x="118491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btfpColumnIndicator784815">
              <a:extLst>
                <a:ext uri="{FF2B5EF4-FFF2-40B4-BE49-F238E27FC236}">
                  <a16:creationId xmlns:a16="http://schemas.microsoft.com/office/drawing/2014/main" id="{3DD84BF5-E5EA-8B76-5A0E-27243E3B64C5}"/>
                </a:ext>
              </a:extLst>
            </p:cNvPr>
            <p:cNvCxnSpPr/>
            <p:nvPr/>
          </p:nvCxnSpPr>
          <p:spPr bwMode="gray">
            <a:xfrm flipV="1">
              <a:off x="3556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3F5331-06A6-6C35-EBF1-DBDDAA9EA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does the Supplier Hub work?</a:t>
            </a:r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936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E50291B-A673-1D5F-6A3A-C622CD939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260" y="1404992"/>
            <a:ext cx="2791215" cy="49155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8" name="btfpColumnIndicatorGroup2">
            <a:extLst>
              <a:ext uri="{FF2B5EF4-FFF2-40B4-BE49-F238E27FC236}">
                <a16:creationId xmlns:a16="http://schemas.microsoft.com/office/drawing/2014/main" id="{7AFDC566-B24F-4519-338D-00FB8763CA85}"/>
              </a:ext>
            </a:extLst>
          </p:cNvPr>
          <p:cNvGrpSpPr/>
          <p:nvPr/>
        </p:nvGrpSpPr>
        <p:grpSpPr>
          <a:xfrm>
            <a:off x="0" y="6926580"/>
            <a:ext cx="12192000" cy="137160"/>
            <a:chOff x="0" y="6926580"/>
            <a:chExt cx="12192000" cy="137160"/>
          </a:xfrm>
        </p:grpSpPr>
        <p:sp>
          <p:nvSpPr>
            <p:cNvPr id="56" name="btfpColumnGapBlocker555962">
              <a:extLst>
                <a:ext uri="{FF2B5EF4-FFF2-40B4-BE49-F238E27FC236}">
                  <a16:creationId xmlns:a16="http://schemas.microsoft.com/office/drawing/2014/main" id="{36200A68-E9A9-FEA6-D734-2B6744595665}"/>
                </a:ext>
              </a:extLst>
            </p:cNvPr>
            <p:cNvSpPr/>
            <p:nvPr/>
          </p:nvSpPr>
          <p:spPr bwMode="gray">
            <a:xfrm>
              <a:off x="11849100" y="692658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54" name="btfpColumnGapBlocker882563">
              <a:extLst>
                <a:ext uri="{FF2B5EF4-FFF2-40B4-BE49-F238E27FC236}">
                  <a16:creationId xmlns:a16="http://schemas.microsoft.com/office/drawing/2014/main" id="{710FDFAB-A989-1756-AF19-DB0BD2EC2CB3}"/>
                </a:ext>
              </a:extLst>
            </p:cNvPr>
            <p:cNvSpPr/>
            <p:nvPr/>
          </p:nvSpPr>
          <p:spPr bwMode="gray">
            <a:xfrm>
              <a:off x="5835650" y="6926580"/>
              <a:ext cx="5334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52" name="btfpColumnIndicator754941">
              <a:extLst>
                <a:ext uri="{FF2B5EF4-FFF2-40B4-BE49-F238E27FC236}">
                  <a16:creationId xmlns:a16="http://schemas.microsoft.com/office/drawing/2014/main" id="{891A540F-3B01-CFFC-D2BC-730AD0801E57}"/>
                </a:ext>
              </a:extLst>
            </p:cNvPr>
            <p:cNvCxnSpPr/>
            <p:nvPr/>
          </p:nvCxnSpPr>
          <p:spPr bwMode="gray">
            <a:xfrm flipV="1">
              <a:off x="118491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btfpColumnIndicator786986">
              <a:extLst>
                <a:ext uri="{FF2B5EF4-FFF2-40B4-BE49-F238E27FC236}">
                  <a16:creationId xmlns:a16="http://schemas.microsoft.com/office/drawing/2014/main" id="{9A06C949-3048-161F-4193-E12D68160766}"/>
                </a:ext>
              </a:extLst>
            </p:cNvPr>
            <p:cNvCxnSpPr/>
            <p:nvPr/>
          </p:nvCxnSpPr>
          <p:spPr bwMode="gray">
            <a:xfrm flipV="1">
              <a:off x="636905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tfpColumnGapBlocker213319">
              <a:extLst>
                <a:ext uri="{FF2B5EF4-FFF2-40B4-BE49-F238E27FC236}">
                  <a16:creationId xmlns:a16="http://schemas.microsoft.com/office/drawing/2014/main" id="{61DF6141-32ED-7314-D601-02FEFE144E3F}"/>
                </a:ext>
              </a:extLst>
            </p:cNvPr>
            <p:cNvSpPr/>
            <p:nvPr/>
          </p:nvSpPr>
          <p:spPr bwMode="gray">
            <a:xfrm>
              <a:off x="0" y="692658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46" name="btfpColumnIndicator631851">
              <a:extLst>
                <a:ext uri="{FF2B5EF4-FFF2-40B4-BE49-F238E27FC236}">
                  <a16:creationId xmlns:a16="http://schemas.microsoft.com/office/drawing/2014/main" id="{D255D343-EB1A-1B1A-08B0-B4DC916BEEA7}"/>
                </a:ext>
              </a:extLst>
            </p:cNvPr>
            <p:cNvCxnSpPr/>
            <p:nvPr/>
          </p:nvCxnSpPr>
          <p:spPr bwMode="gray">
            <a:xfrm flipV="1">
              <a:off x="583565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btfpColumnIndicator310666">
              <a:extLst>
                <a:ext uri="{FF2B5EF4-FFF2-40B4-BE49-F238E27FC236}">
                  <a16:creationId xmlns:a16="http://schemas.microsoft.com/office/drawing/2014/main" id="{E7A6596B-18C4-F1F2-9EC7-C720E8F64114}"/>
                </a:ext>
              </a:extLst>
            </p:cNvPr>
            <p:cNvCxnSpPr/>
            <p:nvPr/>
          </p:nvCxnSpPr>
          <p:spPr bwMode="gray">
            <a:xfrm flipV="1">
              <a:off x="3556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btfpColumnIndicatorGroup1">
            <a:extLst>
              <a:ext uri="{FF2B5EF4-FFF2-40B4-BE49-F238E27FC236}">
                <a16:creationId xmlns:a16="http://schemas.microsoft.com/office/drawing/2014/main" id="{A68BA835-14D6-7A6E-6902-A10CDC5FD798}"/>
              </a:ext>
            </a:extLst>
          </p:cNvPr>
          <p:cNvGrpSpPr/>
          <p:nvPr/>
        </p:nvGrpSpPr>
        <p:grpSpPr>
          <a:xfrm>
            <a:off x="0" y="-205740"/>
            <a:ext cx="12192000" cy="137160"/>
            <a:chOff x="0" y="-205740"/>
            <a:chExt cx="12192000" cy="137160"/>
          </a:xfrm>
        </p:grpSpPr>
        <p:sp>
          <p:nvSpPr>
            <p:cNvPr id="55" name="btfpColumnGapBlocker246080">
              <a:extLst>
                <a:ext uri="{FF2B5EF4-FFF2-40B4-BE49-F238E27FC236}">
                  <a16:creationId xmlns:a16="http://schemas.microsoft.com/office/drawing/2014/main" id="{C3E70D18-287F-E779-D1EA-6C88C404E575}"/>
                </a:ext>
              </a:extLst>
            </p:cNvPr>
            <p:cNvSpPr/>
            <p:nvPr/>
          </p:nvSpPr>
          <p:spPr bwMode="gray">
            <a:xfrm>
              <a:off x="11849100" y="-20574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53" name="btfpColumnGapBlocker572264">
              <a:extLst>
                <a:ext uri="{FF2B5EF4-FFF2-40B4-BE49-F238E27FC236}">
                  <a16:creationId xmlns:a16="http://schemas.microsoft.com/office/drawing/2014/main" id="{65BC8F6C-B0DA-7696-D647-7D7FC4F7950B}"/>
                </a:ext>
              </a:extLst>
            </p:cNvPr>
            <p:cNvSpPr/>
            <p:nvPr/>
          </p:nvSpPr>
          <p:spPr bwMode="gray">
            <a:xfrm>
              <a:off x="5835650" y="-205740"/>
              <a:ext cx="5334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51" name="btfpColumnIndicator974742">
              <a:extLst>
                <a:ext uri="{FF2B5EF4-FFF2-40B4-BE49-F238E27FC236}">
                  <a16:creationId xmlns:a16="http://schemas.microsoft.com/office/drawing/2014/main" id="{16C32FEB-D03B-9BC5-E8F7-E5A98528D241}"/>
                </a:ext>
              </a:extLst>
            </p:cNvPr>
            <p:cNvCxnSpPr/>
            <p:nvPr/>
          </p:nvCxnSpPr>
          <p:spPr bwMode="gray">
            <a:xfrm flipV="1">
              <a:off x="118491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btfpColumnIndicator869944">
              <a:extLst>
                <a:ext uri="{FF2B5EF4-FFF2-40B4-BE49-F238E27FC236}">
                  <a16:creationId xmlns:a16="http://schemas.microsoft.com/office/drawing/2014/main" id="{444D5931-EDBD-B5B2-AC07-E24100271D85}"/>
                </a:ext>
              </a:extLst>
            </p:cNvPr>
            <p:cNvCxnSpPr/>
            <p:nvPr/>
          </p:nvCxnSpPr>
          <p:spPr bwMode="gray">
            <a:xfrm flipV="1">
              <a:off x="636905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btfpColumnGapBlocker434939">
              <a:extLst>
                <a:ext uri="{FF2B5EF4-FFF2-40B4-BE49-F238E27FC236}">
                  <a16:creationId xmlns:a16="http://schemas.microsoft.com/office/drawing/2014/main" id="{A3A4665D-169C-9CEE-E09F-E32E36DBABB3}"/>
                </a:ext>
              </a:extLst>
            </p:cNvPr>
            <p:cNvSpPr/>
            <p:nvPr/>
          </p:nvSpPr>
          <p:spPr bwMode="gray">
            <a:xfrm>
              <a:off x="0" y="-20574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45" name="btfpColumnIndicator583474">
              <a:extLst>
                <a:ext uri="{FF2B5EF4-FFF2-40B4-BE49-F238E27FC236}">
                  <a16:creationId xmlns:a16="http://schemas.microsoft.com/office/drawing/2014/main" id="{71E518D3-998C-8A1D-CC31-3DDF01CB093B}"/>
                </a:ext>
              </a:extLst>
            </p:cNvPr>
            <p:cNvCxnSpPr/>
            <p:nvPr/>
          </p:nvCxnSpPr>
          <p:spPr bwMode="gray">
            <a:xfrm flipV="1">
              <a:off x="583565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btfpColumnIndicator825483">
              <a:extLst>
                <a:ext uri="{FF2B5EF4-FFF2-40B4-BE49-F238E27FC236}">
                  <a16:creationId xmlns:a16="http://schemas.microsoft.com/office/drawing/2014/main" id="{C7F86F1C-D521-EAC4-A807-99D985DBC8D0}"/>
                </a:ext>
              </a:extLst>
            </p:cNvPr>
            <p:cNvCxnSpPr/>
            <p:nvPr/>
          </p:nvCxnSpPr>
          <p:spPr bwMode="gray">
            <a:xfrm flipV="1">
              <a:off x="3556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AF56DB-4C9B-C6E1-FFC2-9680EDB0E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Receiving an invitation</a:t>
            </a:r>
            <a:endParaRPr lang="en-AU" dirty="0"/>
          </a:p>
        </p:txBody>
      </p:sp>
      <p:sp>
        <p:nvSpPr>
          <p:cNvPr id="13" name="btfpBulletedList633132">
            <a:extLst>
              <a:ext uri="{FF2B5EF4-FFF2-40B4-BE49-F238E27FC236}">
                <a16:creationId xmlns:a16="http://schemas.microsoft.com/office/drawing/2014/main" id="{8A4C767F-46E1-2066-0CF8-63D8BBB4D8C4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gray">
          <a:xfrm>
            <a:off x="6369050" y="1295400"/>
            <a:ext cx="5480050" cy="2550304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r>
              <a:rPr lang="en-AU" dirty="0"/>
              <a:t>First thing will be receipt of an invitation to the Supplier Hub (from @progenitor.cloud email address).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You will then need to complete the registration of the invitation (set up password to access the system).</a:t>
            </a:r>
          </a:p>
          <a:p>
            <a:pPr lvl="1"/>
            <a:r>
              <a:rPr lang="en-AU" dirty="0"/>
              <a:t>You will be supported by MWRC Procurement with your set-up</a:t>
            </a:r>
          </a:p>
          <a:p>
            <a:pPr marL="0" indent="0">
              <a:spcBef>
                <a:spcPts val="0"/>
              </a:spcBef>
              <a:buNone/>
            </a:pPr>
            <a:endParaRPr lang="en-AU" dirty="0">
              <a:solidFill>
                <a:srgbClr val="000000"/>
              </a:solidFill>
            </a:endParaRPr>
          </a:p>
        </p:txBody>
      </p:sp>
      <p:grpSp>
        <p:nvGrpSpPr>
          <p:cNvPr id="18" name="btfpConclusionArrow599945">
            <a:extLst>
              <a:ext uri="{FF2B5EF4-FFF2-40B4-BE49-F238E27FC236}">
                <a16:creationId xmlns:a16="http://schemas.microsoft.com/office/drawing/2014/main" id="{588CCF99-235C-76C3-5024-CF9A7A330A9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369050" y="4991100"/>
            <a:ext cx="5480050" cy="1308100"/>
            <a:chOff x="-686096" y="935038"/>
            <a:chExt cx="11493500" cy="1308100"/>
          </a:xfrm>
        </p:grpSpPr>
        <p:sp>
          <p:nvSpPr>
            <p:cNvPr id="14" name="btfpConclusionArrowText599945">
              <a:extLst>
                <a:ext uri="{FF2B5EF4-FFF2-40B4-BE49-F238E27FC236}">
                  <a16:creationId xmlns:a16="http://schemas.microsoft.com/office/drawing/2014/main" id="{B4EDBC92-3CDD-44CF-7BC6-27CD96B3A555}"/>
                </a:ext>
              </a:extLst>
            </p:cNvPr>
            <p:cNvSpPr txBox="1"/>
            <p:nvPr/>
          </p:nvSpPr>
          <p:spPr bwMode="gray">
            <a:xfrm>
              <a:off x="-686096" y="1295400"/>
              <a:ext cx="11493500" cy="947738"/>
            </a:xfrm>
            <a:prstGeom prst="rect">
              <a:avLst/>
            </a:prstGeom>
            <a:noFill/>
          </p:spPr>
          <p:txBody>
            <a:bodyPr vert="horz" wrap="square" lIns="36036" tIns="36036" rIns="36036" bIns="180181" rtlCol="0" anchor="ctr">
              <a:spAutoFit/>
            </a:bodyPr>
            <a:lstStyle/>
            <a:p>
              <a:r>
                <a:rPr lang="en-AU" dirty="0"/>
                <a:t>Once you have completed Registration, MWRC will be informed via the system, and they can start sharing information with you.</a:t>
              </a:r>
            </a:p>
          </p:txBody>
        </p:sp>
        <p:sp>
          <p:nvSpPr>
            <p:cNvPr id="15" name="btfpConclusionArrowPointer599945">
              <a:extLst>
                <a:ext uri="{FF2B5EF4-FFF2-40B4-BE49-F238E27FC236}">
                  <a16:creationId xmlns:a16="http://schemas.microsoft.com/office/drawing/2014/main" id="{4B285675-CADB-B696-B689-5EF0443E86B1}"/>
                </a:ext>
              </a:extLst>
            </p:cNvPr>
            <p:cNvSpPr/>
            <p:nvPr/>
          </p:nvSpPr>
          <p:spPr bwMode="gray">
            <a:xfrm>
              <a:off x="4153693" y="935038"/>
              <a:ext cx="1813922" cy="360362"/>
            </a:xfrm>
            <a:prstGeom prst="downArrow">
              <a:avLst>
                <a:gd name="adj1" fmla="val 50000"/>
                <a:gd name="adj2" fmla="val 70000"/>
              </a:avLst>
            </a:prstGeom>
            <a:noFill/>
            <a:ln w="9525" cmpd="sng">
              <a:solidFill>
                <a:srgbClr val="00245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6" name="btfpConclusionArrowLineLeft599945">
              <a:extLst>
                <a:ext uri="{FF2B5EF4-FFF2-40B4-BE49-F238E27FC236}">
                  <a16:creationId xmlns:a16="http://schemas.microsoft.com/office/drawing/2014/main" id="{034204CA-375B-1A74-C5B8-662878233D90}"/>
                </a:ext>
              </a:extLst>
            </p:cNvPr>
            <p:cNvCxnSpPr/>
            <p:nvPr/>
          </p:nvCxnSpPr>
          <p:spPr bwMode="gray">
            <a:xfrm>
              <a:off x="-686096" y="1175399"/>
              <a:ext cx="5021181" cy="0"/>
            </a:xfrm>
            <a:prstGeom prst="line">
              <a:avLst/>
            </a:prstGeom>
            <a:ln w="9525" cap="flat" cmpd="sng">
              <a:solidFill>
                <a:srgbClr val="002458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btfpConclusionArrowLineRight599945">
              <a:extLst>
                <a:ext uri="{FF2B5EF4-FFF2-40B4-BE49-F238E27FC236}">
                  <a16:creationId xmlns:a16="http://schemas.microsoft.com/office/drawing/2014/main" id="{5B279CEB-A74C-61F3-FCE9-BBB9CDB5110A}"/>
                </a:ext>
              </a:extLst>
            </p:cNvPr>
            <p:cNvCxnSpPr/>
            <p:nvPr/>
          </p:nvCxnSpPr>
          <p:spPr bwMode="gray">
            <a:xfrm>
              <a:off x="5786223" y="1175399"/>
              <a:ext cx="5021181" cy="0"/>
            </a:xfrm>
            <a:prstGeom prst="line">
              <a:avLst/>
            </a:prstGeom>
            <a:ln w="9525" cap="flat" cmpd="sng">
              <a:solidFill>
                <a:srgbClr val="002458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4399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btfpColumnIndicatorGroup2">
            <a:extLst>
              <a:ext uri="{FF2B5EF4-FFF2-40B4-BE49-F238E27FC236}">
                <a16:creationId xmlns:a16="http://schemas.microsoft.com/office/drawing/2014/main" id="{7A2A98E4-F52A-8478-4E17-F5F046DEE8F0}"/>
              </a:ext>
            </a:extLst>
          </p:cNvPr>
          <p:cNvGrpSpPr/>
          <p:nvPr/>
        </p:nvGrpSpPr>
        <p:grpSpPr>
          <a:xfrm>
            <a:off x="0" y="6926580"/>
            <a:ext cx="12192000" cy="137160"/>
            <a:chOff x="0" y="6926580"/>
            <a:chExt cx="12192000" cy="137160"/>
          </a:xfrm>
        </p:grpSpPr>
        <p:sp>
          <p:nvSpPr>
            <p:cNvPr id="10" name="btfpColumnGapBlocker459439">
              <a:extLst>
                <a:ext uri="{FF2B5EF4-FFF2-40B4-BE49-F238E27FC236}">
                  <a16:creationId xmlns:a16="http://schemas.microsoft.com/office/drawing/2014/main" id="{A4538793-628F-4AAF-6287-3EF1CB211119}"/>
                </a:ext>
              </a:extLst>
            </p:cNvPr>
            <p:cNvSpPr/>
            <p:nvPr/>
          </p:nvSpPr>
          <p:spPr bwMode="gray">
            <a:xfrm>
              <a:off x="11849100" y="692658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btfpColumnGapBlocker103158">
              <a:extLst>
                <a:ext uri="{FF2B5EF4-FFF2-40B4-BE49-F238E27FC236}">
                  <a16:creationId xmlns:a16="http://schemas.microsoft.com/office/drawing/2014/main" id="{2C7826E6-586B-D3CD-47F8-86501374D661}"/>
                </a:ext>
              </a:extLst>
            </p:cNvPr>
            <p:cNvSpPr/>
            <p:nvPr/>
          </p:nvSpPr>
          <p:spPr bwMode="gray">
            <a:xfrm>
              <a:off x="0" y="692658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btfpColumnIndicator146123">
              <a:extLst>
                <a:ext uri="{FF2B5EF4-FFF2-40B4-BE49-F238E27FC236}">
                  <a16:creationId xmlns:a16="http://schemas.microsoft.com/office/drawing/2014/main" id="{EF85856E-6C90-7BF2-1002-0F3451C5F9CD}"/>
                </a:ext>
              </a:extLst>
            </p:cNvPr>
            <p:cNvCxnSpPr/>
            <p:nvPr/>
          </p:nvCxnSpPr>
          <p:spPr bwMode="gray">
            <a:xfrm flipV="1">
              <a:off x="118491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btfpColumnIndicator736296">
              <a:extLst>
                <a:ext uri="{FF2B5EF4-FFF2-40B4-BE49-F238E27FC236}">
                  <a16:creationId xmlns:a16="http://schemas.microsoft.com/office/drawing/2014/main" id="{190F2A97-7093-7CEC-1964-0A4582CE850E}"/>
                </a:ext>
              </a:extLst>
            </p:cNvPr>
            <p:cNvCxnSpPr/>
            <p:nvPr/>
          </p:nvCxnSpPr>
          <p:spPr bwMode="gray">
            <a:xfrm flipV="1">
              <a:off x="3556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btfpColumnIndicatorGroup1">
            <a:extLst>
              <a:ext uri="{FF2B5EF4-FFF2-40B4-BE49-F238E27FC236}">
                <a16:creationId xmlns:a16="http://schemas.microsoft.com/office/drawing/2014/main" id="{4336183B-A2F8-1369-BA04-133733B634B0}"/>
              </a:ext>
            </a:extLst>
          </p:cNvPr>
          <p:cNvGrpSpPr/>
          <p:nvPr/>
        </p:nvGrpSpPr>
        <p:grpSpPr>
          <a:xfrm>
            <a:off x="0" y="-205740"/>
            <a:ext cx="12192000" cy="137160"/>
            <a:chOff x="0" y="-205740"/>
            <a:chExt cx="12192000" cy="137160"/>
          </a:xfrm>
        </p:grpSpPr>
        <p:sp>
          <p:nvSpPr>
            <p:cNvPr id="9" name="btfpColumnGapBlocker932669">
              <a:extLst>
                <a:ext uri="{FF2B5EF4-FFF2-40B4-BE49-F238E27FC236}">
                  <a16:creationId xmlns:a16="http://schemas.microsoft.com/office/drawing/2014/main" id="{676CA1A5-3246-1F77-57D5-BECA3799406B}"/>
                </a:ext>
              </a:extLst>
            </p:cNvPr>
            <p:cNvSpPr/>
            <p:nvPr/>
          </p:nvSpPr>
          <p:spPr bwMode="gray">
            <a:xfrm>
              <a:off x="11849100" y="-20574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7" name="btfpColumnGapBlocker422961">
              <a:extLst>
                <a:ext uri="{FF2B5EF4-FFF2-40B4-BE49-F238E27FC236}">
                  <a16:creationId xmlns:a16="http://schemas.microsoft.com/office/drawing/2014/main" id="{8B0442EF-3269-341A-A74B-4C4467B7433D}"/>
                </a:ext>
              </a:extLst>
            </p:cNvPr>
            <p:cNvSpPr/>
            <p:nvPr/>
          </p:nvSpPr>
          <p:spPr bwMode="gray">
            <a:xfrm>
              <a:off x="0" y="-20574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btfpColumnIndicator260781">
              <a:extLst>
                <a:ext uri="{FF2B5EF4-FFF2-40B4-BE49-F238E27FC236}">
                  <a16:creationId xmlns:a16="http://schemas.microsoft.com/office/drawing/2014/main" id="{7BD5CE79-B0AD-52D3-42D3-E61BF20A86DC}"/>
                </a:ext>
              </a:extLst>
            </p:cNvPr>
            <p:cNvCxnSpPr/>
            <p:nvPr/>
          </p:nvCxnSpPr>
          <p:spPr bwMode="gray">
            <a:xfrm flipV="1">
              <a:off x="118491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btfpColumnIndicator441150">
              <a:extLst>
                <a:ext uri="{FF2B5EF4-FFF2-40B4-BE49-F238E27FC236}">
                  <a16:creationId xmlns:a16="http://schemas.microsoft.com/office/drawing/2014/main" id="{D020292F-34E9-3ACA-3059-8C8B17D7C4E8}"/>
                </a:ext>
              </a:extLst>
            </p:cNvPr>
            <p:cNvCxnSpPr/>
            <p:nvPr/>
          </p:nvCxnSpPr>
          <p:spPr bwMode="gray">
            <a:xfrm flipV="1">
              <a:off x="3556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B9108E-3F2D-3666-E6A0-CE6F32A9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Supplier Hub</a:t>
            </a:r>
            <a:endParaRPr lang="en-AU" dirty="0"/>
          </a:p>
        </p:txBody>
      </p:sp>
      <p:pic>
        <p:nvPicPr>
          <p:cNvPr id="13" name="ED43A2A5">
            <a:hlinkClick r:id="" action="ppaction://media"/>
            <a:extLst>
              <a:ext uri="{FF2B5EF4-FFF2-40B4-BE49-F238E27FC236}">
                <a16:creationId xmlns:a16="http://schemas.microsoft.com/office/drawing/2014/main" id="{CC116AF1-70AE-E9B7-144D-7DC446F5A83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0467" y="1031875"/>
            <a:ext cx="9458447" cy="51627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18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btfpColumnIndicatorGroup2">
            <a:extLst>
              <a:ext uri="{FF2B5EF4-FFF2-40B4-BE49-F238E27FC236}">
                <a16:creationId xmlns:a16="http://schemas.microsoft.com/office/drawing/2014/main" id="{6B5E934E-1858-556F-79F8-5BD828E37F00}"/>
              </a:ext>
            </a:extLst>
          </p:cNvPr>
          <p:cNvGrpSpPr/>
          <p:nvPr/>
        </p:nvGrpSpPr>
        <p:grpSpPr>
          <a:xfrm>
            <a:off x="0" y="6926580"/>
            <a:ext cx="12192000" cy="137160"/>
            <a:chOff x="0" y="6926580"/>
            <a:chExt cx="12192000" cy="137160"/>
          </a:xfrm>
        </p:grpSpPr>
        <p:sp>
          <p:nvSpPr>
            <p:cNvPr id="10" name="btfpColumnGapBlocker525314">
              <a:extLst>
                <a:ext uri="{FF2B5EF4-FFF2-40B4-BE49-F238E27FC236}">
                  <a16:creationId xmlns:a16="http://schemas.microsoft.com/office/drawing/2014/main" id="{6EA54CED-DDB6-7CDD-C665-E3D103F4A74D}"/>
                </a:ext>
              </a:extLst>
            </p:cNvPr>
            <p:cNvSpPr/>
            <p:nvPr/>
          </p:nvSpPr>
          <p:spPr bwMode="gray">
            <a:xfrm>
              <a:off x="11849100" y="692658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btfpColumnGapBlocker147290">
              <a:extLst>
                <a:ext uri="{FF2B5EF4-FFF2-40B4-BE49-F238E27FC236}">
                  <a16:creationId xmlns:a16="http://schemas.microsoft.com/office/drawing/2014/main" id="{6F5CEF18-563A-09B4-8B04-C339E8D644DB}"/>
                </a:ext>
              </a:extLst>
            </p:cNvPr>
            <p:cNvSpPr/>
            <p:nvPr/>
          </p:nvSpPr>
          <p:spPr bwMode="gray">
            <a:xfrm>
              <a:off x="0" y="692658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btfpColumnIndicator250795">
              <a:extLst>
                <a:ext uri="{FF2B5EF4-FFF2-40B4-BE49-F238E27FC236}">
                  <a16:creationId xmlns:a16="http://schemas.microsoft.com/office/drawing/2014/main" id="{6D2E3908-C544-31E6-A76F-96226F78FD7A}"/>
                </a:ext>
              </a:extLst>
            </p:cNvPr>
            <p:cNvCxnSpPr/>
            <p:nvPr/>
          </p:nvCxnSpPr>
          <p:spPr bwMode="gray">
            <a:xfrm flipV="1">
              <a:off x="118491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btfpColumnIndicator329103">
              <a:extLst>
                <a:ext uri="{FF2B5EF4-FFF2-40B4-BE49-F238E27FC236}">
                  <a16:creationId xmlns:a16="http://schemas.microsoft.com/office/drawing/2014/main" id="{E47A0B03-B4F1-6BF3-FB4D-86773EBDC5AA}"/>
                </a:ext>
              </a:extLst>
            </p:cNvPr>
            <p:cNvCxnSpPr/>
            <p:nvPr/>
          </p:nvCxnSpPr>
          <p:spPr bwMode="gray">
            <a:xfrm flipV="1">
              <a:off x="3556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btfpColumnIndicatorGroup1">
            <a:extLst>
              <a:ext uri="{FF2B5EF4-FFF2-40B4-BE49-F238E27FC236}">
                <a16:creationId xmlns:a16="http://schemas.microsoft.com/office/drawing/2014/main" id="{B77F377F-AD79-4EBE-C955-E08FF0076B21}"/>
              </a:ext>
            </a:extLst>
          </p:cNvPr>
          <p:cNvGrpSpPr/>
          <p:nvPr/>
        </p:nvGrpSpPr>
        <p:grpSpPr>
          <a:xfrm>
            <a:off x="0" y="-205740"/>
            <a:ext cx="12192000" cy="137160"/>
            <a:chOff x="0" y="-205740"/>
            <a:chExt cx="12192000" cy="137160"/>
          </a:xfrm>
        </p:grpSpPr>
        <p:sp>
          <p:nvSpPr>
            <p:cNvPr id="9" name="btfpColumnGapBlocker325338">
              <a:extLst>
                <a:ext uri="{FF2B5EF4-FFF2-40B4-BE49-F238E27FC236}">
                  <a16:creationId xmlns:a16="http://schemas.microsoft.com/office/drawing/2014/main" id="{AB113436-27E4-06AA-0420-F0868C67CE55}"/>
                </a:ext>
              </a:extLst>
            </p:cNvPr>
            <p:cNvSpPr/>
            <p:nvPr/>
          </p:nvSpPr>
          <p:spPr bwMode="gray">
            <a:xfrm>
              <a:off x="11849100" y="-20574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7" name="btfpColumnGapBlocker881227">
              <a:extLst>
                <a:ext uri="{FF2B5EF4-FFF2-40B4-BE49-F238E27FC236}">
                  <a16:creationId xmlns:a16="http://schemas.microsoft.com/office/drawing/2014/main" id="{5F445B3E-419D-A10A-E80D-8E9B35D4E999}"/>
                </a:ext>
              </a:extLst>
            </p:cNvPr>
            <p:cNvSpPr/>
            <p:nvPr/>
          </p:nvSpPr>
          <p:spPr bwMode="gray">
            <a:xfrm>
              <a:off x="0" y="-20574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btfpColumnIndicator400141">
              <a:extLst>
                <a:ext uri="{FF2B5EF4-FFF2-40B4-BE49-F238E27FC236}">
                  <a16:creationId xmlns:a16="http://schemas.microsoft.com/office/drawing/2014/main" id="{DD6AB740-99B2-84B2-6DEB-12CA1F2584D0}"/>
                </a:ext>
              </a:extLst>
            </p:cNvPr>
            <p:cNvCxnSpPr/>
            <p:nvPr/>
          </p:nvCxnSpPr>
          <p:spPr bwMode="gray">
            <a:xfrm flipV="1">
              <a:off x="118491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btfpColumnIndicator784815">
              <a:extLst>
                <a:ext uri="{FF2B5EF4-FFF2-40B4-BE49-F238E27FC236}">
                  <a16:creationId xmlns:a16="http://schemas.microsoft.com/office/drawing/2014/main" id="{3DD84BF5-E5EA-8B76-5A0E-27243E3B64C5}"/>
                </a:ext>
              </a:extLst>
            </p:cNvPr>
            <p:cNvCxnSpPr/>
            <p:nvPr/>
          </p:nvCxnSpPr>
          <p:spPr bwMode="gray">
            <a:xfrm flipV="1">
              <a:off x="3556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3F5331-06A6-6C35-EBF1-DBDDAA9EA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201" y="5187848"/>
            <a:ext cx="10563736" cy="1398895"/>
          </a:xfrm>
        </p:spPr>
        <p:txBody>
          <a:bodyPr/>
          <a:lstStyle/>
          <a:p>
            <a:r>
              <a:rPr lang="en-US" dirty="0"/>
              <a:t>How are MWRC rolling out access to the Supplier Hub?</a:t>
            </a:r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200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btfpColumnIndicatorGroup2">
            <a:extLst>
              <a:ext uri="{FF2B5EF4-FFF2-40B4-BE49-F238E27FC236}">
                <a16:creationId xmlns:a16="http://schemas.microsoft.com/office/drawing/2014/main" id="{F2325D16-0888-1778-22FC-906AA09A5686}"/>
              </a:ext>
            </a:extLst>
          </p:cNvPr>
          <p:cNvGrpSpPr/>
          <p:nvPr/>
        </p:nvGrpSpPr>
        <p:grpSpPr>
          <a:xfrm>
            <a:off x="0" y="6926580"/>
            <a:ext cx="12192000" cy="137160"/>
            <a:chOff x="0" y="6926580"/>
            <a:chExt cx="12192000" cy="137160"/>
          </a:xfrm>
        </p:grpSpPr>
        <p:sp>
          <p:nvSpPr>
            <p:cNvPr id="10" name="btfpColumnGapBlocker524633">
              <a:extLst>
                <a:ext uri="{FF2B5EF4-FFF2-40B4-BE49-F238E27FC236}">
                  <a16:creationId xmlns:a16="http://schemas.microsoft.com/office/drawing/2014/main" id="{868988F7-3E59-62E4-5F5B-1077FF4F290E}"/>
                </a:ext>
              </a:extLst>
            </p:cNvPr>
            <p:cNvSpPr/>
            <p:nvPr/>
          </p:nvSpPr>
          <p:spPr bwMode="gray">
            <a:xfrm>
              <a:off x="11849100" y="692658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btfpColumnGapBlocker407936">
              <a:extLst>
                <a:ext uri="{FF2B5EF4-FFF2-40B4-BE49-F238E27FC236}">
                  <a16:creationId xmlns:a16="http://schemas.microsoft.com/office/drawing/2014/main" id="{5E0E1A65-43B8-BE60-73D1-78AE54DFB4E7}"/>
                </a:ext>
              </a:extLst>
            </p:cNvPr>
            <p:cNvSpPr/>
            <p:nvPr/>
          </p:nvSpPr>
          <p:spPr bwMode="gray">
            <a:xfrm>
              <a:off x="0" y="692658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btfpColumnIndicator993381">
              <a:extLst>
                <a:ext uri="{FF2B5EF4-FFF2-40B4-BE49-F238E27FC236}">
                  <a16:creationId xmlns:a16="http://schemas.microsoft.com/office/drawing/2014/main" id="{C64E681A-7228-F2F9-2D8F-EAD5658D14B9}"/>
                </a:ext>
              </a:extLst>
            </p:cNvPr>
            <p:cNvCxnSpPr/>
            <p:nvPr/>
          </p:nvCxnSpPr>
          <p:spPr bwMode="gray">
            <a:xfrm flipV="1">
              <a:off x="118491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btfpColumnIndicator443143">
              <a:extLst>
                <a:ext uri="{FF2B5EF4-FFF2-40B4-BE49-F238E27FC236}">
                  <a16:creationId xmlns:a16="http://schemas.microsoft.com/office/drawing/2014/main" id="{9AE15E52-E03D-80DA-B343-95F63CC694E1}"/>
                </a:ext>
              </a:extLst>
            </p:cNvPr>
            <p:cNvCxnSpPr/>
            <p:nvPr/>
          </p:nvCxnSpPr>
          <p:spPr bwMode="gray">
            <a:xfrm flipV="1">
              <a:off x="355600" y="692658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btfpColumnIndicatorGroup1">
            <a:extLst>
              <a:ext uri="{FF2B5EF4-FFF2-40B4-BE49-F238E27FC236}">
                <a16:creationId xmlns:a16="http://schemas.microsoft.com/office/drawing/2014/main" id="{8875EC7F-6058-247D-1B7E-829BAB01F7B7}"/>
              </a:ext>
            </a:extLst>
          </p:cNvPr>
          <p:cNvGrpSpPr/>
          <p:nvPr/>
        </p:nvGrpSpPr>
        <p:grpSpPr>
          <a:xfrm>
            <a:off x="0" y="-205740"/>
            <a:ext cx="12192000" cy="137160"/>
            <a:chOff x="0" y="-205740"/>
            <a:chExt cx="12192000" cy="137160"/>
          </a:xfrm>
        </p:grpSpPr>
        <p:sp>
          <p:nvSpPr>
            <p:cNvPr id="9" name="btfpColumnGapBlocker896825">
              <a:extLst>
                <a:ext uri="{FF2B5EF4-FFF2-40B4-BE49-F238E27FC236}">
                  <a16:creationId xmlns:a16="http://schemas.microsoft.com/office/drawing/2014/main" id="{175CB58F-AC00-90A3-0F81-098469A71FDC}"/>
                </a:ext>
              </a:extLst>
            </p:cNvPr>
            <p:cNvSpPr/>
            <p:nvPr/>
          </p:nvSpPr>
          <p:spPr bwMode="gray">
            <a:xfrm>
              <a:off x="11849100" y="-205740"/>
              <a:ext cx="3429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7" name="btfpColumnGapBlocker464000">
              <a:extLst>
                <a:ext uri="{FF2B5EF4-FFF2-40B4-BE49-F238E27FC236}">
                  <a16:creationId xmlns:a16="http://schemas.microsoft.com/office/drawing/2014/main" id="{4100CD89-04B1-F853-13A8-7564494EB027}"/>
                </a:ext>
              </a:extLst>
            </p:cNvPr>
            <p:cNvSpPr/>
            <p:nvPr/>
          </p:nvSpPr>
          <p:spPr bwMode="gray">
            <a:xfrm>
              <a:off x="0" y="-205740"/>
              <a:ext cx="355600" cy="137160"/>
            </a:xfrm>
            <a:prstGeom prst="rect">
              <a:avLst/>
            </a:prstGeom>
            <a:pattFill prst="ltUpDiag">
              <a:fgClr>
                <a:srgbClr val="BBCAB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AU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btfpColumnIndicator804364">
              <a:extLst>
                <a:ext uri="{FF2B5EF4-FFF2-40B4-BE49-F238E27FC236}">
                  <a16:creationId xmlns:a16="http://schemas.microsoft.com/office/drawing/2014/main" id="{DD50F64D-2563-D27B-4DA1-5C473EB58713}"/>
                </a:ext>
              </a:extLst>
            </p:cNvPr>
            <p:cNvCxnSpPr/>
            <p:nvPr/>
          </p:nvCxnSpPr>
          <p:spPr bwMode="gray">
            <a:xfrm flipV="1">
              <a:off x="118491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btfpColumnIndicator558955">
              <a:extLst>
                <a:ext uri="{FF2B5EF4-FFF2-40B4-BE49-F238E27FC236}">
                  <a16:creationId xmlns:a16="http://schemas.microsoft.com/office/drawing/2014/main" id="{2E63CB3E-B01A-A15B-B38B-AD8A9D5EB740}"/>
                </a:ext>
              </a:extLst>
            </p:cNvPr>
            <p:cNvCxnSpPr/>
            <p:nvPr/>
          </p:nvCxnSpPr>
          <p:spPr bwMode="gray">
            <a:xfrm flipV="1">
              <a:off x="355600" y="-205740"/>
              <a:ext cx="0" cy="137160"/>
            </a:xfrm>
            <a:prstGeom prst="line">
              <a:avLst/>
            </a:prstGeom>
            <a:ln w="19050" cap="flat" cmpd="sng" algn="ctr">
              <a:solidFill>
                <a:srgbClr val="507867"/>
              </a:solidFill>
              <a:prstDash val="solid"/>
              <a:miter lim="800000"/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AF56DB-4C9B-C6E1-FFC2-9680EDB0E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  <a:endParaRPr lang="en-AU" dirty="0"/>
          </a:p>
        </p:txBody>
      </p:sp>
      <p:sp>
        <p:nvSpPr>
          <p:cNvPr id="13" name="btfpBulletedList633132">
            <a:extLst>
              <a:ext uri="{FF2B5EF4-FFF2-40B4-BE49-F238E27FC236}">
                <a16:creationId xmlns:a16="http://schemas.microsoft.com/office/drawing/2014/main" id="{8A4C767F-46E1-2066-0CF8-63D8BBB4D8C4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gray">
          <a:xfrm>
            <a:off x="355600" y="1295400"/>
            <a:ext cx="11493500" cy="4166131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Slowly rolling out access to the Supplier Hub</a:t>
            </a:r>
          </a:p>
          <a:p>
            <a:r>
              <a:rPr lang="en-US" dirty="0">
                <a:solidFill>
                  <a:srgbClr val="000000"/>
                </a:solidFill>
              </a:rPr>
              <a:t>Invitation to access the Supplier Hub will start with Suppliers who have been awarded to the Wet and Dry Hire Panel and Arborists Panel for MWRC (within next month)</a:t>
            </a:r>
          </a:p>
          <a:p>
            <a:r>
              <a:rPr lang="en-US" dirty="0">
                <a:solidFill>
                  <a:srgbClr val="000000"/>
                </a:solidFill>
              </a:rPr>
              <a:t>Then by Panel, and by Contract, as required.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Next Steps: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Wait to receive your invitation (remember, it will come from a </a:t>
            </a:r>
            <a:r>
              <a:rPr lang="en-AU" dirty="0"/>
              <a:t>@progenitor.cloud email address)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Follow the link and Register (using your email and set up a password) and log into the Supplier Hub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Wait for MWRC to share a contract with you (you will receive another email)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If you have any questions, reach out to the Procurement Team at Mid-Western Regional Council:</a:t>
            </a:r>
          </a:p>
          <a:p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E4FE77-3E7C-CE4E-D4B9-8C969B74E6DB}"/>
              </a:ext>
            </a:extLst>
          </p:cNvPr>
          <p:cNvSpPr txBox="1"/>
          <p:nvPr/>
        </p:nvSpPr>
        <p:spPr bwMode="gray">
          <a:xfrm>
            <a:off x="1995883" y="5100935"/>
            <a:ext cx="80042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AU" sz="2400" b="1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Procurement.Helpdesk@midwestern.nsw.gov.au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1EB748-3A06-93EC-2226-9FAF3DAEDB67}"/>
              </a:ext>
            </a:extLst>
          </p:cNvPr>
          <p:cNvSpPr txBox="1"/>
          <p:nvPr/>
        </p:nvSpPr>
        <p:spPr bwMode="gray">
          <a:xfrm>
            <a:off x="444135" y="5957941"/>
            <a:ext cx="10985863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600" dirty="0"/>
              <a:t>NOTE: MWRC will be shut down 22</a:t>
            </a:r>
            <a:r>
              <a:rPr lang="en-US" sz="1600" baseline="30000" dirty="0"/>
              <a:t>nd</a:t>
            </a:r>
            <a:r>
              <a:rPr lang="en-US" sz="1600" dirty="0"/>
              <a:t> December to 3</a:t>
            </a:r>
            <a:r>
              <a:rPr lang="en-US" sz="1600" baseline="30000" dirty="0"/>
              <a:t>rd</a:t>
            </a:r>
            <a:r>
              <a:rPr lang="en-US" sz="1600" dirty="0"/>
              <a:t> January</a:t>
            </a:r>
            <a:endParaRPr lang="en-AU" sz="1600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8505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ARCBLUE THEME" val="XChDDRNC"/>
  <p:tag name="ARTICULATE_DESIGN_ID_1_ARCBLUE THEME" val="sS4Xz2p2"/>
  <p:tag name="ARTICULATE_DESIGN_ID_CUSTOM DESIGN" val="GExINogv"/>
  <p:tag name="ARTICULATE_SLIDE_COUNT" val="13"/>
  <p:tag name="ARTICULATE_PROJECT_OPEN" val="0"/>
  <p:tag name="MEKKOFORMATS" val="&lt;MekkoFormats&gt;&lt;NumberFormat DecimalSeparator=&quot;,&quot; ThousandSeparator=&quot;.&quot; NegativeNumberFormat=&quot;1&quot; /&gt;&lt;Font&gt;&lt;Output_Font_Name Default=&quot;Arial&quot; UsePPTTheme=&quot;True&quot; /&gt;&lt;/Font&gt;&lt;DateFormat CultureID=&quot;1033&quot; FormatString=&quot;M/d/yyyy&quot; /&gt;&lt;/MekkoFormats&gt;"/>
  <p:tag name="BTFPCOLUMNGUIDE" val="Bain"/>
  <p:tag name="OFFICE" val="Bosto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BTFPLAYOUTENABLED" val="0"/>
  <p:tag name="BTFPLAYOUTCOLUMNS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ROTATION" val="0"/>
  <p:tag name="BTFPLAYOUTENABLED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1"/>
  <p:tag name="BTFP_TEMPLATE" val="&lt;?xml version=&quot;1.0&quot; encoding=&quot;utf-8&quot;?&gt;&lt;Template&gt;&lt;Id&gt;dd6548d40700384816bc8480b044482c&lt;/Id&gt;&lt;Version&gt;8&lt;/Version&gt;&lt;/Template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BTFPLAYOUTENABLED" val="0"/>
  <p:tag name="BTFPLAYOUTCOLUMNS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BTFPLAYOUTENABLED" val="0"/>
  <p:tag name="BTFPLAYOUTCOLUMNS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heme/theme1.xml><?xml version="1.0" encoding="utf-8"?>
<a:theme xmlns:a="http://schemas.openxmlformats.org/drawingml/2006/main" name="AB_AUS">
  <a:themeElements>
    <a:clrScheme name="Y9MK_16.9_ECM">
      <a:dk1>
        <a:srgbClr val="080808"/>
      </a:dk1>
      <a:lt1>
        <a:sysClr val="window" lastClr="FFFFFF"/>
      </a:lt1>
      <a:dk2>
        <a:srgbClr val="002458"/>
      </a:dk2>
      <a:lt2>
        <a:srgbClr val="E7E6E6"/>
      </a:lt2>
      <a:accent1>
        <a:srgbClr val="256BB4"/>
      </a:accent1>
      <a:accent2>
        <a:srgbClr val="00AAA6"/>
      </a:accent2>
      <a:accent3>
        <a:srgbClr val="002458"/>
      </a:accent3>
      <a:accent4>
        <a:srgbClr val="5C5C5C"/>
      </a:accent4>
      <a:accent5>
        <a:srgbClr val="333333"/>
      </a:accent5>
      <a:accent6>
        <a:srgbClr val="CC0000"/>
      </a:accent6>
      <a:hlink>
        <a:srgbClr val="0563C1"/>
      </a:hlink>
      <a:folHlink>
        <a:srgbClr val="954F72"/>
      </a:folHlink>
    </a:clrScheme>
    <a:fontScheme name="Y8MK_16.9_EC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indent="0" algn="ctr">
          <a:buNone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 cap="flat">
          <a:solidFill>
            <a:schemeClr val="tx1"/>
          </a:solidFill>
          <a:miter lim="800000"/>
          <a:tailEnd type="none" w="med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lIns="36000" tIns="36000" rIns="36000" bIns="36000" rtlCol="0">
        <a:spAutoFit/>
      </a:bodyPr>
      <a:lstStyle>
        <a:defPPr marL="0" indent="0">
          <a:buNone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B24796E9-2442-41F3-9550-A3DA2EE90DA6}" vid="{6A2EAA94-9C1D-4DC9-AA4D-84B7F57F4C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9C6A9EE3E6D74DA9E21FD6F5BB2CB5" ma:contentTypeVersion="10" ma:contentTypeDescription="Create a new document." ma:contentTypeScope="" ma:versionID="8f6e2db94423c7eecb9c7a9d8f86848a">
  <xsd:schema xmlns:xsd="http://www.w3.org/2001/XMLSchema" xmlns:xs="http://www.w3.org/2001/XMLSchema" xmlns:p="http://schemas.microsoft.com/office/2006/metadata/properties" xmlns:ns2="9132652d-19ba-4780-a372-82eb4bcfe22e" xmlns:ns3="cfd7f6d0-498f-4ebf-a596-337e8f169c1d" targetNamespace="http://schemas.microsoft.com/office/2006/metadata/properties" ma:root="true" ma:fieldsID="6097d2a5182542331801a3428f2d8d9e" ns2:_="" ns3:_="">
    <xsd:import namespace="9132652d-19ba-4780-a372-82eb4bcfe22e"/>
    <xsd:import namespace="cfd7f6d0-498f-4ebf-a596-337e8f169c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32652d-19ba-4780-a372-82eb4bcfe2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282f659-6f11-446a-be60-4b3d9e6628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7f6d0-498f-4ebf-a596-337e8f169c1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15dd6db-6027-451f-bca5-522796782db7}" ma:internalName="TaxCatchAll" ma:showField="CatchAllData" ma:web="cfd7f6d0-498f-4ebf-a596-337e8f169c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d7f6d0-498f-4ebf-a596-337e8f169c1d" xsi:nil="true"/>
    <lcf76f155ced4ddcb4097134ff3c332f xmlns="9132652d-19ba-4780-a372-82eb4bcfe22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AB64EA-6591-46D2-9F03-7D0AE0E621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32652d-19ba-4780-a372-82eb4bcfe22e"/>
    <ds:schemaRef ds:uri="cfd7f6d0-498f-4ebf-a596-337e8f169c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1C445C-BB43-428D-8834-35B54B9828BA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cfd7f6d0-498f-4ebf-a596-337e8f169c1d"/>
    <ds:schemaRef ds:uri="9132652d-19ba-4780-a372-82eb4bcfe22e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AB57072-3D31-48A4-8CF1-602355BADE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2779</TotalTime>
  <Words>555</Words>
  <Application>Microsoft Office PowerPoint</Application>
  <PresentationFormat>Widescreen</PresentationFormat>
  <Paragraphs>49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Courier New</vt:lpstr>
      <vt:lpstr>Symbol</vt:lpstr>
      <vt:lpstr>Tahoma</vt:lpstr>
      <vt:lpstr>Times New Roman</vt:lpstr>
      <vt:lpstr>AB_AUS</vt:lpstr>
      <vt:lpstr>Mid-Western Regional Council Contract Management System</vt:lpstr>
      <vt:lpstr>What is the Supplier Hub?</vt:lpstr>
      <vt:lpstr>Why is MWRC introducing the Supplier Hub?</vt:lpstr>
      <vt:lpstr>How will the Supplier Hub help you?</vt:lpstr>
      <vt:lpstr>How does the Supplier Hub work?</vt:lpstr>
      <vt:lpstr>Receiving an invitation</vt:lpstr>
      <vt:lpstr>Overview of Supplier Hub</vt:lpstr>
      <vt:lpstr>How are MWRC rolling out access to the Supplier Hub?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MWRC CMS</dc:title>
  <dc:creator>Kerrie Anson</dc:creator>
  <cp:lastModifiedBy>Michelle Neilsen</cp:lastModifiedBy>
  <cp:revision>11</cp:revision>
  <dcterms:created xsi:type="dcterms:W3CDTF">2022-07-12T07:28:30Z</dcterms:created>
  <dcterms:modified xsi:type="dcterms:W3CDTF">2022-12-09T01:40:07Z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0x010100DD9C6A9EE3E6D74DA9E21FD6F5BB2CB5</vt:lpwstr>
  </property>
  <property fmtid="{D5CDD505-2E9C-101B-9397-08002B2CF9AE}" pid="3" name="MediaServiceImageTags">
    <vt:lpwstr/>
  </property>
</Properties>
</file>